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Golos Text"/>
      <p:regular r:id="rId52"/>
      <p:bold r:id="rId53"/>
    </p:embeddedFont>
    <p:embeddedFont>
      <p:font typeface="Raleway"/>
      <p:regular r:id="rId54"/>
      <p:bold r:id="rId55"/>
      <p:italic r:id="rId56"/>
      <p:boldItalic r:id="rId57"/>
    </p:embeddedFont>
    <p:embeddedFont>
      <p:font typeface="Roboto"/>
      <p:regular r:id="rId58"/>
      <p:bold r:id="rId59"/>
      <p:italic r:id="rId60"/>
      <p:boldItalic r:id="rId61"/>
    </p:embeddedFont>
    <p:embeddedFont>
      <p:font typeface="Golos Text Medium"/>
      <p:regular r:id="rId62"/>
      <p:bold r:id="rId63"/>
    </p:embeddedFont>
    <p:embeddedFont>
      <p:font typeface="La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A0C7E6-9B4E-4B9A-974B-D7FA39E9F397}">
  <a:tblStyle styleId="{45A0C7E6-9B4E-4B9A-974B-D7FA39E9F39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GolosTextMedium-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Lato-regular.fntdata"/><Relationship Id="rId63" Type="http://schemas.openxmlformats.org/officeDocument/2006/relationships/font" Target="fonts/GolosTextMedium-bold.fntdata"/><Relationship Id="rId22" Type="http://schemas.openxmlformats.org/officeDocument/2006/relationships/slide" Target="slides/slide17.xml"/><Relationship Id="rId66" Type="http://schemas.openxmlformats.org/officeDocument/2006/relationships/font" Target="fonts/Lato-italic.fntdata"/><Relationship Id="rId21" Type="http://schemas.openxmlformats.org/officeDocument/2006/relationships/slide" Target="slides/slide16.xml"/><Relationship Id="rId65"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Lato-boldItalic.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GolosText-bold.fntdata"/><Relationship Id="rId52" Type="http://schemas.openxmlformats.org/officeDocument/2006/relationships/font" Target="fonts/GolosText-regular.fntdata"/><Relationship Id="rId11" Type="http://schemas.openxmlformats.org/officeDocument/2006/relationships/slide" Target="slides/slide6.xml"/><Relationship Id="rId55" Type="http://schemas.openxmlformats.org/officeDocument/2006/relationships/font" Target="fonts/Raleway-bold.fntdata"/><Relationship Id="rId10" Type="http://schemas.openxmlformats.org/officeDocument/2006/relationships/slide" Target="slides/slide5.xml"/><Relationship Id="rId54" Type="http://schemas.openxmlformats.org/officeDocument/2006/relationships/font" Target="fonts/Raleway-regular.fntdata"/><Relationship Id="rId13" Type="http://schemas.openxmlformats.org/officeDocument/2006/relationships/slide" Target="slides/slide8.xml"/><Relationship Id="rId57" Type="http://schemas.openxmlformats.org/officeDocument/2006/relationships/font" Target="fonts/Raleway-boldItalic.fntdata"/><Relationship Id="rId12" Type="http://schemas.openxmlformats.org/officeDocument/2006/relationships/slide" Target="slides/slide7.xml"/><Relationship Id="rId56" Type="http://schemas.openxmlformats.org/officeDocument/2006/relationships/font" Target="fonts/Raleway-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6fc46ba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6fc46ba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6fc46bac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6fc46bac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7ec8d020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7ec8d020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7ec8d02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7ec8d02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bbc77db0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bbc77db0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bbc77db0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bbc77db0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706e3b703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706e3b703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80000"/>
              </a:lnSpc>
              <a:spcBef>
                <a:spcPts val="0"/>
              </a:spcBef>
              <a:spcAft>
                <a:spcPts val="0"/>
              </a:spcAft>
              <a:buClr>
                <a:srgbClr val="3F3F46"/>
              </a:buClr>
              <a:buSzPts val="1200"/>
              <a:buFont typeface="Times New Roman"/>
              <a:buChar char="●"/>
            </a:pPr>
            <a:r>
              <a:rPr b="1" lang="en-GB" sz="1200">
                <a:solidFill>
                  <a:srgbClr val="3F3F46"/>
                </a:solidFill>
                <a:highlight>
                  <a:srgbClr val="FFFFFF"/>
                </a:highlight>
                <a:latin typeface="Times New Roman"/>
                <a:ea typeface="Times New Roman"/>
                <a:cs typeface="Times New Roman"/>
                <a:sym typeface="Times New Roman"/>
              </a:rPr>
              <a:t>Attention</a:t>
            </a:r>
            <a:r>
              <a:rPr lang="en-GB" sz="1200">
                <a:solidFill>
                  <a:srgbClr val="3F3F46"/>
                </a:solidFill>
                <a:highlight>
                  <a:srgbClr val="FFFFFF"/>
                </a:highlight>
                <a:latin typeface="Times New Roman"/>
                <a:ea typeface="Times New Roman"/>
                <a:cs typeface="Times New Roman"/>
                <a:sym typeface="Times New Roman"/>
              </a:rPr>
              <a:t>: Attention mechanisms in LLMs, particularly the self-attention mechanism used in transformers, allow the model to weigh the importance of different words or phrases in a given context. By assigning different weights to the tokens in the input sequence, the model can focus on the most relevant information while ignoring less important details. This ability to selectively focus on specific parts of the input is crucial for capturing long-range dependencies and understanding the nuances of natural language.</a:t>
            </a:r>
            <a:endParaRPr sz="1200">
              <a:solidFill>
                <a:srgbClr val="3F3F46"/>
              </a:solidFill>
              <a:highlight>
                <a:srgbClr val="FFFFFF"/>
              </a:highlight>
              <a:latin typeface="Times New Roman"/>
              <a:ea typeface="Times New Roman"/>
              <a:cs typeface="Times New Roman"/>
              <a:sym typeface="Times New Roman"/>
            </a:endParaRPr>
          </a:p>
          <a:p>
            <a:pPr indent="-304800" lvl="0" marL="457200" rtl="0" algn="l">
              <a:lnSpc>
                <a:spcPct val="180000"/>
              </a:lnSpc>
              <a:spcBef>
                <a:spcPts val="0"/>
              </a:spcBef>
              <a:spcAft>
                <a:spcPts val="0"/>
              </a:spcAft>
              <a:buClr>
                <a:srgbClr val="3F3F46"/>
              </a:buClr>
              <a:buSzPts val="1200"/>
              <a:buFont typeface="Times New Roman"/>
              <a:buChar char="●"/>
            </a:pPr>
            <a:r>
              <a:rPr b="1" lang="en-GB" sz="1200">
                <a:solidFill>
                  <a:srgbClr val="3F3F46"/>
                </a:solidFill>
                <a:highlight>
                  <a:srgbClr val="FFFFFF"/>
                </a:highlight>
                <a:latin typeface="Times New Roman"/>
                <a:ea typeface="Times New Roman"/>
                <a:cs typeface="Times New Roman"/>
                <a:sym typeface="Times New Roman"/>
              </a:rPr>
              <a:t>Attention</a:t>
            </a:r>
            <a:r>
              <a:rPr lang="en-GB" sz="1200">
                <a:solidFill>
                  <a:srgbClr val="3F3F46"/>
                </a:solidFill>
                <a:highlight>
                  <a:srgbClr val="FFFFFF"/>
                </a:highlight>
                <a:latin typeface="Times New Roman"/>
                <a:ea typeface="Times New Roman"/>
                <a:cs typeface="Times New Roman"/>
                <a:sym typeface="Times New Roman"/>
              </a:rPr>
              <a:t>: Attention mechanisms in LLMs, particularly the self-attention mechanism used in transformers, allow the model to weigh the importance of different words or phrases in a given context. By assigning different weights to the tokens in the input sequence, the model can focus on the most relevant information while ignoring less important details. This ability to selectively focus on specific parts of the input is crucial for capturing long-range dependencies and understanding the nuances of natural language.</a:t>
            </a:r>
            <a:endParaRPr sz="1200">
              <a:solidFill>
                <a:srgbClr val="3F3F46"/>
              </a:solidFill>
              <a:highlight>
                <a:srgbClr val="FFFFFF"/>
              </a:highlight>
              <a:latin typeface="Times New Roman"/>
              <a:ea typeface="Times New Roman"/>
              <a:cs typeface="Times New Roman"/>
              <a:sym typeface="Times New Roman"/>
            </a:endParaRPr>
          </a:p>
          <a:p>
            <a:pPr indent="0" lvl="0" marL="0" rtl="0" algn="l">
              <a:spcBef>
                <a:spcPts val="23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706e3b70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5706e3b70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GB" sz="1300">
                <a:solidFill>
                  <a:srgbClr val="595959"/>
                </a:solidFill>
                <a:latin typeface="Lato"/>
                <a:ea typeface="Lato"/>
                <a:cs typeface="Lato"/>
                <a:sym typeface="Lato"/>
              </a:rPr>
              <a:t>LLMs are trained using a process called </a:t>
            </a:r>
            <a:r>
              <a:rPr b="1" lang="en-GB" sz="1300">
                <a:solidFill>
                  <a:srgbClr val="595959"/>
                </a:solidFill>
                <a:latin typeface="Lato"/>
                <a:ea typeface="Lato"/>
                <a:cs typeface="Lato"/>
                <a:sym typeface="Lato"/>
              </a:rPr>
              <a:t>pretraining</a:t>
            </a:r>
            <a:r>
              <a:rPr lang="en-GB" sz="1300">
                <a:solidFill>
                  <a:srgbClr val="595959"/>
                </a:solidFill>
                <a:latin typeface="Lato"/>
                <a:ea typeface="Lato"/>
                <a:cs typeface="Lato"/>
                <a:sym typeface="Lato"/>
              </a:rPr>
              <a:t> that involves training the model on a </a:t>
            </a:r>
            <a:r>
              <a:rPr b="1" lang="en-GB" sz="1300">
                <a:solidFill>
                  <a:srgbClr val="595959"/>
                </a:solidFill>
                <a:latin typeface="Lato"/>
                <a:ea typeface="Lato"/>
                <a:cs typeface="Lato"/>
                <a:sym typeface="Lato"/>
              </a:rPr>
              <a:t>large corpus of unsupervised data</a:t>
            </a:r>
            <a:r>
              <a:rPr lang="en-GB" sz="1300">
                <a:solidFill>
                  <a:srgbClr val="595959"/>
                </a:solidFill>
                <a:latin typeface="Lato"/>
                <a:ea typeface="Lato"/>
                <a:cs typeface="Lato"/>
                <a:sym typeface="Lato"/>
              </a:rPr>
              <a:t>, such as </a:t>
            </a:r>
            <a:r>
              <a:rPr b="1" lang="en-GB" sz="1300">
                <a:solidFill>
                  <a:srgbClr val="595959"/>
                </a:solidFill>
                <a:latin typeface="Lato"/>
                <a:ea typeface="Lato"/>
                <a:cs typeface="Lato"/>
                <a:sym typeface="Lato"/>
              </a:rPr>
              <a:t>internet text</a:t>
            </a:r>
            <a:r>
              <a:rPr lang="en-GB" sz="1300">
                <a:solidFill>
                  <a:srgbClr val="595959"/>
                </a:solidFill>
                <a:latin typeface="Lato"/>
                <a:ea typeface="Lato"/>
                <a:cs typeface="Lato"/>
                <a:sym typeface="Lato"/>
              </a:rPr>
              <a:t>, where the </a:t>
            </a:r>
            <a:r>
              <a:rPr b="1" lang="en-GB" sz="1300">
                <a:solidFill>
                  <a:srgbClr val="595959"/>
                </a:solidFill>
                <a:latin typeface="Lato"/>
                <a:ea typeface="Lato"/>
                <a:cs typeface="Lato"/>
                <a:sym typeface="Lato"/>
              </a:rPr>
              <a:t>model learns to predict the next word in a sentence</a:t>
            </a:r>
            <a:r>
              <a:rPr lang="en-GB" sz="1300">
                <a:solidFill>
                  <a:srgbClr val="595959"/>
                </a:solidFill>
                <a:latin typeface="Lato"/>
                <a:ea typeface="Lato"/>
                <a:cs typeface="Lato"/>
                <a:sym typeface="Lato"/>
              </a:rPr>
              <a:t>. This unsupervised training allows LLMs to capture the statistical patterns and linguistic structure of the language.</a:t>
            </a:r>
            <a:endParaRPr sz="1300">
              <a:solidFill>
                <a:srgbClr val="595959"/>
              </a:solidFill>
              <a:latin typeface="Lato"/>
              <a:ea typeface="Lato"/>
              <a:cs typeface="Lato"/>
              <a:sym typeface="Lato"/>
            </a:endParaRPr>
          </a:p>
          <a:p>
            <a:pPr indent="0" lvl="0" marL="0" rtl="0" algn="l">
              <a:lnSpc>
                <a:spcPct val="115000"/>
              </a:lnSpc>
              <a:spcBef>
                <a:spcPts val="1500"/>
              </a:spcBef>
              <a:spcAft>
                <a:spcPts val="0"/>
              </a:spcAft>
              <a:buClr>
                <a:schemeClr val="dk1"/>
              </a:buClr>
              <a:buSzPts val="1100"/>
              <a:buFont typeface="Arial"/>
              <a:buNone/>
            </a:pPr>
            <a:r>
              <a:rPr lang="en-GB" sz="1300">
                <a:solidFill>
                  <a:srgbClr val="595959"/>
                </a:solidFill>
                <a:latin typeface="Lato"/>
                <a:ea typeface="Lato"/>
                <a:cs typeface="Lato"/>
                <a:sym typeface="Lato"/>
              </a:rPr>
              <a:t>Once pretrained, these models can be </a:t>
            </a:r>
            <a:r>
              <a:rPr b="1" lang="en-GB" sz="1300">
                <a:solidFill>
                  <a:srgbClr val="595959"/>
                </a:solidFill>
                <a:latin typeface="Lato"/>
                <a:ea typeface="Lato"/>
                <a:cs typeface="Lato"/>
                <a:sym typeface="Lato"/>
              </a:rPr>
              <a:t>fine-tuned</a:t>
            </a:r>
            <a:r>
              <a:rPr lang="en-GB" sz="1300">
                <a:solidFill>
                  <a:srgbClr val="595959"/>
                </a:solidFill>
                <a:latin typeface="Lato"/>
                <a:ea typeface="Lato"/>
                <a:cs typeface="Lato"/>
                <a:sym typeface="Lato"/>
              </a:rPr>
              <a:t> for specific NLP tasks by providing them with additional supervised training data, using labeled data. This fine-tuning process helps adapt the general language model to a particular task or domain, enhancing its performance and making it more specialized.</a:t>
            </a:r>
            <a:endParaRPr sz="1300">
              <a:solidFill>
                <a:srgbClr val="595959"/>
              </a:solidFill>
              <a:latin typeface="Lato"/>
              <a:ea typeface="Lato"/>
              <a:cs typeface="Lato"/>
              <a:sym typeface="Lato"/>
            </a:endParaRPr>
          </a:p>
          <a:p>
            <a:pPr indent="0" lvl="0" marL="0" rtl="0" algn="l">
              <a:spcBef>
                <a:spcPts val="15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706e3b703_0_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706e3b703_0_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Clr>
                <a:schemeClr val="dk1"/>
              </a:buClr>
              <a:buSzPts val="1100"/>
              <a:buFont typeface="Arial"/>
              <a:buNone/>
            </a:pPr>
            <a:r>
              <a:rPr lang="en-GB">
                <a:solidFill>
                  <a:srgbClr val="3F3F46"/>
                </a:solidFill>
                <a:highlight>
                  <a:srgbClr val="FFFFFF"/>
                </a:highlight>
                <a:latin typeface="Times New Roman"/>
                <a:ea typeface="Times New Roman"/>
                <a:cs typeface="Times New Roman"/>
                <a:sym typeface="Times New Roman"/>
              </a:rPr>
              <a:t>There are </a:t>
            </a:r>
            <a:r>
              <a:rPr b="1" lang="en-GB" sz="1050">
                <a:solidFill>
                  <a:srgbClr val="3F3F46"/>
                </a:solidFill>
                <a:highlight>
                  <a:srgbClr val="FFFFFF"/>
                </a:highlight>
                <a:latin typeface="Times New Roman"/>
                <a:ea typeface="Times New Roman"/>
                <a:cs typeface="Times New Roman"/>
                <a:sym typeface="Times New Roman"/>
              </a:rPr>
              <a:t>three main types of large language models (LLMs)</a:t>
            </a:r>
            <a:r>
              <a:rPr lang="en-GB">
                <a:solidFill>
                  <a:srgbClr val="3F3F46"/>
                </a:solidFill>
                <a:highlight>
                  <a:srgbClr val="FFFFFF"/>
                </a:highlight>
                <a:latin typeface="Times New Roman"/>
                <a:ea typeface="Times New Roman"/>
                <a:cs typeface="Times New Roman"/>
                <a:sym typeface="Times New Roman"/>
              </a:rPr>
              <a:t> based on the transformer architecture:</a:t>
            </a:r>
            <a:endParaRPr>
              <a:solidFill>
                <a:srgbClr val="3F3F46"/>
              </a:solidFill>
              <a:highlight>
                <a:srgbClr val="FFFFFF"/>
              </a:highlight>
              <a:latin typeface="Times New Roman"/>
              <a:ea typeface="Times New Roman"/>
              <a:cs typeface="Times New Roman"/>
              <a:sym typeface="Times New Roman"/>
            </a:endParaRPr>
          </a:p>
          <a:p>
            <a:pPr indent="-304800" lvl="0" marL="457200" rtl="0" algn="l">
              <a:lnSpc>
                <a:spcPct val="180000"/>
              </a:lnSpc>
              <a:spcBef>
                <a:spcPts val="2500"/>
              </a:spcBef>
              <a:spcAft>
                <a:spcPts val="0"/>
              </a:spcAft>
              <a:buClr>
                <a:srgbClr val="3F3F46"/>
              </a:buClr>
              <a:buSzPts val="1200"/>
              <a:buFont typeface="Times New Roman"/>
              <a:buChar char="●"/>
            </a:pPr>
            <a:r>
              <a:rPr b="1" lang="en-GB" sz="1200">
                <a:solidFill>
                  <a:srgbClr val="3F3F46"/>
                </a:solidFill>
                <a:highlight>
                  <a:srgbClr val="FFFFFF"/>
                </a:highlight>
                <a:latin typeface="Times New Roman"/>
                <a:ea typeface="Times New Roman"/>
                <a:cs typeface="Times New Roman"/>
                <a:sym typeface="Times New Roman"/>
              </a:rPr>
              <a:t>Autoregressive Language Models (e.g., GPT)</a:t>
            </a:r>
            <a:r>
              <a:rPr lang="en-GB" sz="1200">
                <a:solidFill>
                  <a:srgbClr val="3F3F46"/>
                </a:solidFill>
                <a:highlight>
                  <a:srgbClr val="FFFFFF"/>
                </a:highlight>
                <a:latin typeface="Times New Roman"/>
                <a:ea typeface="Times New Roman"/>
                <a:cs typeface="Times New Roman"/>
                <a:sym typeface="Times New Roman"/>
              </a:rPr>
              <a:t>: Autoregressive models generate text by predicting the next word in a sequence given the previous words. They are trained to maximize the likelihood of each word in the training dataset, given its context. The most well-known example of an autoregressive language model is OpenAI’s GPT (Generative Pre-trained Transformer) series, with GPT-4 being the latest and most powerful iteration.</a:t>
            </a:r>
            <a:endParaRPr sz="1200">
              <a:solidFill>
                <a:srgbClr val="3F3F46"/>
              </a:solidFill>
              <a:highlight>
                <a:srgbClr val="FFFFFF"/>
              </a:highlight>
              <a:latin typeface="Times New Roman"/>
              <a:ea typeface="Times New Roman"/>
              <a:cs typeface="Times New Roman"/>
              <a:sym typeface="Times New Roman"/>
            </a:endParaRPr>
          </a:p>
          <a:p>
            <a:pPr indent="-304800" lvl="0" marL="457200" rtl="0" algn="l">
              <a:lnSpc>
                <a:spcPct val="180000"/>
              </a:lnSpc>
              <a:spcBef>
                <a:spcPts val="0"/>
              </a:spcBef>
              <a:spcAft>
                <a:spcPts val="0"/>
              </a:spcAft>
              <a:buClr>
                <a:srgbClr val="3F3F46"/>
              </a:buClr>
              <a:buSzPts val="1200"/>
              <a:buFont typeface="Times New Roman"/>
              <a:buChar char="●"/>
            </a:pPr>
            <a:r>
              <a:rPr b="1" lang="en-GB" sz="1200">
                <a:solidFill>
                  <a:srgbClr val="3F3F46"/>
                </a:solidFill>
                <a:highlight>
                  <a:srgbClr val="FFFFFF"/>
                </a:highlight>
                <a:latin typeface="Times New Roman"/>
                <a:ea typeface="Times New Roman"/>
                <a:cs typeface="Times New Roman"/>
                <a:sym typeface="Times New Roman"/>
              </a:rPr>
              <a:t>Autoencoding Language Models (e.g., BERT)</a:t>
            </a:r>
            <a:r>
              <a:rPr lang="en-GB" sz="1200">
                <a:solidFill>
                  <a:srgbClr val="3F3F46"/>
                </a:solidFill>
                <a:highlight>
                  <a:srgbClr val="FFFFFF"/>
                </a:highlight>
                <a:latin typeface="Times New Roman"/>
                <a:ea typeface="Times New Roman"/>
                <a:cs typeface="Times New Roman"/>
                <a:sym typeface="Times New Roman"/>
              </a:rPr>
              <a:t>: Autoencoding models, on the other hand, learn to generate a fixed-size vector representation (also called embeddings) of input text by reconstructing the original input from a masked or corrupted version of it. They are trained to predict missing or masked words in the input text by leveraging the surrounding context. BERT (Bidirectional Encoder Representations from Transformers), developed by Google, is one of the most famous autoencoding language models. It can be fine-tuned for a variety of NLP tasks, such as sentiment analysis, named entity recognition, and question answering.</a:t>
            </a:r>
            <a:endParaRPr sz="1200">
              <a:solidFill>
                <a:srgbClr val="3F3F46"/>
              </a:solidFill>
              <a:highlight>
                <a:srgbClr val="FFFFFF"/>
              </a:highlight>
              <a:latin typeface="Times New Roman"/>
              <a:ea typeface="Times New Roman"/>
              <a:cs typeface="Times New Roman"/>
              <a:sym typeface="Times New Roman"/>
            </a:endParaRPr>
          </a:p>
          <a:p>
            <a:pPr indent="-304800" lvl="0" marL="457200" rtl="0" algn="l">
              <a:lnSpc>
                <a:spcPct val="180000"/>
              </a:lnSpc>
              <a:spcBef>
                <a:spcPts val="0"/>
              </a:spcBef>
              <a:spcAft>
                <a:spcPts val="0"/>
              </a:spcAft>
              <a:buClr>
                <a:srgbClr val="3F3F46"/>
              </a:buClr>
              <a:buSzPts val="1200"/>
              <a:buFont typeface="Times New Roman"/>
              <a:buChar char="●"/>
            </a:pPr>
            <a:r>
              <a:rPr lang="en-GB" sz="1200">
                <a:solidFill>
                  <a:srgbClr val="3F3F46"/>
                </a:solidFill>
                <a:highlight>
                  <a:srgbClr val="FFFFFF"/>
                </a:highlight>
                <a:latin typeface="Times New Roman"/>
                <a:ea typeface="Times New Roman"/>
                <a:cs typeface="Times New Roman"/>
                <a:sym typeface="Times New Roman"/>
              </a:rPr>
              <a:t>Third one is the</a:t>
            </a:r>
            <a:r>
              <a:rPr b="1" lang="en-GB" sz="1200">
                <a:solidFill>
                  <a:srgbClr val="3F3F46"/>
                </a:solidFill>
                <a:highlight>
                  <a:srgbClr val="FFFFFF"/>
                </a:highlight>
                <a:latin typeface="Times New Roman"/>
                <a:ea typeface="Times New Roman"/>
                <a:cs typeface="Times New Roman"/>
                <a:sym typeface="Times New Roman"/>
              </a:rPr>
              <a:t> combination of autoencoding and autoregressive </a:t>
            </a:r>
            <a:r>
              <a:rPr lang="en-GB" sz="1200">
                <a:solidFill>
                  <a:srgbClr val="3F3F46"/>
                </a:solidFill>
                <a:highlight>
                  <a:srgbClr val="FFFFFF"/>
                </a:highlight>
                <a:latin typeface="Times New Roman"/>
                <a:ea typeface="Times New Roman"/>
                <a:cs typeface="Times New Roman"/>
                <a:sym typeface="Times New Roman"/>
              </a:rPr>
              <a:t>such as </a:t>
            </a:r>
            <a:r>
              <a:rPr b="1" lang="en-GB" sz="1200">
                <a:solidFill>
                  <a:srgbClr val="3F3F46"/>
                </a:solidFill>
                <a:highlight>
                  <a:srgbClr val="FFFFFF"/>
                </a:highlight>
                <a:latin typeface="Times New Roman"/>
                <a:ea typeface="Times New Roman"/>
                <a:cs typeface="Times New Roman"/>
                <a:sym typeface="Times New Roman"/>
              </a:rPr>
              <a:t>T5</a:t>
            </a:r>
            <a:r>
              <a:rPr lang="en-GB" sz="1200">
                <a:solidFill>
                  <a:srgbClr val="3F3F46"/>
                </a:solidFill>
                <a:highlight>
                  <a:srgbClr val="FFFFFF"/>
                </a:highlight>
                <a:latin typeface="Times New Roman"/>
                <a:ea typeface="Times New Roman"/>
                <a:cs typeface="Times New Roman"/>
                <a:sym typeface="Times New Roman"/>
              </a:rPr>
              <a:t> model.</a:t>
            </a:r>
            <a:endParaRPr sz="1200">
              <a:solidFill>
                <a:srgbClr val="3F3F46"/>
              </a:solidFill>
              <a:highlight>
                <a:srgbClr val="FFFFFF"/>
              </a:highlight>
              <a:latin typeface="Times New Roman"/>
              <a:ea typeface="Times New Roman"/>
              <a:cs typeface="Times New Roman"/>
              <a:sym typeface="Times New Roman"/>
            </a:endParaRPr>
          </a:p>
          <a:p>
            <a:pPr indent="0" lvl="0" marL="0" rtl="0" algn="l">
              <a:lnSpc>
                <a:spcPct val="115000"/>
              </a:lnSpc>
              <a:spcBef>
                <a:spcPts val="2300"/>
              </a:spcBef>
              <a:spcAft>
                <a:spcPts val="0"/>
              </a:spcAft>
              <a:buClr>
                <a:schemeClr val="dk1"/>
              </a:buClr>
              <a:buSzPts val="1100"/>
              <a:buFont typeface="Arial"/>
              <a:buNone/>
            </a:pPr>
            <a:r>
              <a:t/>
            </a:r>
            <a:endParaRPr b="1" sz="2600">
              <a:solidFill>
                <a:srgbClr val="1A1A1A"/>
              </a:solidFill>
              <a:latin typeface="Raleway"/>
              <a:ea typeface="Raleway"/>
              <a:cs typeface="Raleway"/>
              <a:sym typeface="Raleway"/>
            </a:endParaRPr>
          </a:p>
          <a:p>
            <a:pPr indent="0" lvl="0" marL="0" rtl="0" algn="l">
              <a:spcBef>
                <a:spcPts val="16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706e3b703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706e3b703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lang="en-GB">
                <a:solidFill>
                  <a:srgbClr val="3F3F46"/>
                </a:solidFill>
                <a:highlight>
                  <a:srgbClr val="FFFFFF"/>
                </a:highlight>
                <a:latin typeface="Times New Roman"/>
                <a:ea typeface="Times New Roman"/>
                <a:cs typeface="Times New Roman"/>
                <a:sym typeface="Times New Roman"/>
              </a:rPr>
              <a:t>There are </a:t>
            </a:r>
            <a:r>
              <a:rPr b="1" lang="en-GB" sz="1050">
                <a:solidFill>
                  <a:srgbClr val="3F3F46"/>
                </a:solidFill>
                <a:highlight>
                  <a:srgbClr val="FFFFFF"/>
                </a:highlight>
                <a:latin typeface="Times New Roman"/>
                <a:ea typeface="Times New Roman"/>
                <a:cs typeface="Times New Roman"/>
                <a:sym typeface="Times New Roman"/>
              </a:rPr>
              <a:t>three main types of large language models (LLMs)</a:t>
            </a:r>
            <a:r>
              <a:rPr lang="en-GB">
                <a:solidFill>
                  <a:srgbClr val="3F3F46"/>
                </a:solidFill>
                <a:highlight>
                  <a:srgbClr val="FFFFFF"/>
                </a:highlight>
                <a:latin typeface="Times New Roman"/>
                <a:ea typeface="Times New Roman"/>
                <a:cs typeface="Times New Roman"/>
                <a:sym typeface="Times New Roman"/>
              </a:rPr>
              <a:t> based on the transformer architecture:</a:t>
            </a:r>
            <a:endParaRPr>
              <a:solidFill>
                <a:srgbClr val="3F3F46"/>
              </a:solidFill>
              <a:highlight>
                <a:srgbClr val="FFFFFF"/>
              </a:highlight>
              <a:latin typeface="Times New Roman"/>
              <a:ea typeface="Times New Roman"/>
              <a:cs typeface="Times New Roman"/>
              <a:sym typeface="Times New Roman"/>
            </a:endParaRPr>
          </a:p>
          <a:p>
            <a:pPr indent="-304800" lvl="0" marL="457200" rtl="0" algn="l">
              <a:lnSpc>
                <a:spcPct val="180000"/>
              </a:lnSpc>
              <a:spcBef>
                <a:spcPts val="2500"/>
              </a:spcBef>
              <a:spcAft>
                <a:spcPts val="0"/>
              </a:spcAft>
              <a:buClr>
                <a:srgbClr val="3F3F46"/>
              </a:buClr>
              <a:buSzPts val="1200"/>
              <a:buFont typeface="Times New Roman"/>
              <a:buChar char="●"/>
            </a:pPr>
            <a:r>
              <a:rPr b="1" lang="en-GB" sz="1200">
                <a:solidFill>
                  <a:srgbClr val="3F3F46"/>
                </a:solidFill>
                <a:highlight>
                  <a:srgbClr val="FFFFFF"/>
                </a:highlight>
                <a:latin typeface="Times New Roman"/>
                <a:ea typeface="Times New Roman"/>
                <a:cs typeface="Times New Roman"/>
                <a:sym typeface="Times New Roman"/>
              </a:rPr>
              <a:t>Autoregressive Language Models (e.g., GPT)</a:t>
            </a:r>
            <a:r>
              <a:rPr lang="en-GB" sz="1200">
                <a:solidFill>
                  <a:srgbClr val="3F3F46"/>
                </a:solidFill>
                <a:highlight>
                  <a:srgbClr val="FFFFFF"/>
                </a:highlight>
                <a:latin typeface="Times New Roman"/>
                <a:ea typeface="Times New Roman"/>
                <a:cs typeface="Times New Roman"/>
                <a:sym typeface="Times New Roman"/>
              </a:rPr>
              <a:t>: Autoregressive models generate text by predicting the next word in a sequence given the previous words. They are trained to maximize the likelihood of each word in the training dataset, given its context. The most well-known example of an autoregressive language model is OpenAI’s GPT (Generative Pre-trained Transformer) series, with GPT-4 being the latest and most powerful iteration.</a:t>
            </a:r>
            <a:endParaRPr sz="1200">
              <a:solidFill>
                <a:srgbClr val="3F3F46"/>
              </a:solidFill>
              <a:highlight>
                <a:srgbClr val="FFFFFF"/>
              </a:highlight>
              <a:latin typeface="Times New Roman"/>
              <a:ea typeface="Times New Roman"/>
              <a:cs typeface="Times New Roman"/>
              <a:sym typeface="Times New Roman"/>
            </a:endParaRPr>
          </a:p>
          <a:p>
            <a:pPr indent="-304800" lvl="0" marL="457200" rtl="0" algn="l">
              <a:lnSpc>
                <a:spcPct val="180000"/>
              </a:lnSpc>
              <a:spcBef>
                <a:spcPts val="0"/>
              </a:spcBef>
              <a:spcAft>
                <a:spcPts val="0"/>
              </a:spcAft>
              <a:buClr>
                <a:srgbClr val="3F3F46"/>
              </a:buClr>
              <a:buSzPts val="1200"/>
              <a:buFont typeface="Times New Roman"/>
              <a:buChar char="●"/>
            </a:pPr>
            <a:r>
              <a:rPr b="1" lang="en-GB" sz="1200">
                <a:solidFill>
                  <a:srgbClr val="3F3F46"/>
                </a:solidFill>
                <a:highlight>
                  <a:srgbClr val="FFFFFF"/>
                </a:highlight>
                <a:latin typeface="Times New Roman"/>
                <a:ea typeface="Times New Roman"/>
                <a:cs typeface="Times New Roman"/>
                <a:sym typeface="Times New Roman"/>
              </a:rPr>
              <a:t>Autoencoding Language Models (e.g., BERT)</a:t>
            </a:r>
            <a:r>
              <a:rPr lang="en-GB" sz="1200">
                <a:solidFill>
                  <a:srgbClr val="3F3F46"/>
                </a:solidFill>
                <a:highlight>
                  <a:srgbClr val="FFFFFF"/>
                </a:highlight>
                <a:latin typeface="Times New Roman"/>
                <a:ea typeface="Times New Roman"/>
                <a:cs typeface="Times New Roman"/>
                <a:sym typeface="Times New Roman"/>
              </a:rPr>
              <a:t>: Autoencoding models, on the other hand, learn to generate a fixed-size vector representation (also called embeddings) of input text by reconstructing the original input from a masked or corrupted version of it. They are trained to predict missing or masked words in the input text by leveraging the surrounding context. BERT (Bidirectional Encoder Representations from Transformers), developed by Google, is one of the most famous autoencoding language models. It can be fine-tuned for a variety of NLP tasks, such as sentiment analysis, named entity recognition, and question answering.</a:t>
            </a:r>
            <a:endParaRPr sz="1200">
              <a:solidFill>
                <a:srgbClr val="3F3F46"/>
              </a:solidFill>
              <a:highlight>
                <a:srgbClr val="FFFFFF"/>
              </a:highlight>
              <a:latin typeface="Times New Roman"/>
              <a:ea typeface="Times New Roman"/>
              <a:cs typeface="Times New Roman"/>
              <a:sym typeface="Times New Roman"/>
            </a:endParaRPr>
          </a:p>
          <a:p>
            <a:pPr indent="-304800" lvl="0" marL="457200" rtl="0" algn="l">
              <a:lnSpc>
                <a:spcPct val="180000"/>
              </a:lnSpc>
              <a:spcBef>
                <a:spcPts val="0"/>
              </a:spcBef>
              <a:spcAft>
                <a:spcPts val="0"/>
              </a:spcAft>
              <a:buClr>
                <a:srgbClr val="3F3F46"/>
              </a:buClr>
              <a:buSzPts val="1200"/>
              <a:buFont typeface="Times New Roman"/>
              <a:buChar char="●"/>
            </a:pPr>
            <a:r>
              <a:rPr lang="en-GB" sz="1200">
                <a:solidFill>
                  <a:srgbClr val="3F3F46"/>
                </a:solidFill>
                <a:highlight>
                  <a:srgbClr val="FFFFFF"/>
                </a:highlight>
                <a:latin typeface="Times New Roman"/>
                <a:ea typeface="Times New Roman"/>
                <a:cs typeface="Times New Roman"/>
                <a:sym typeface="Times New Roman"/>
              </a:rPr>
              <a:t>Third one is the</a:t>
            </a:r>
            <a:r>
              <a:rPr b="1" lang="en-GB" sz="1200">
                <a:solidFill>
                  <a:srgbClr val="3F3F46"/>
                </a:solidFill>
                <a:highlight>
                  <a:srgbClr val="FFFFFF"/>
                </a:highlight>
                <a:latin typeface="Times New Roman"/>
                <a:ea typeface="Times New Roman"/>
                <a:cs typeface="Times New Roman"/>
                <a:sym typeface="Times New Roman"/>
              </a:rPr>
              <a:t> combination of autoencoding and autoregressive </a:t>
            </a:r>
            <a:r>
              <a:rPr lang="en-GB" sz="1200">
                <a:solidFill>
                  <a:srgbClr val="3F3F46"/>
                </a:solidFill>
                <a:highlight>
                  <a:srgbClr val="FFFFFF"/>
                </a:highlight>
                <a:latin typeface="Times New Roman"/>
                <a:ea typeface="Times New Roman"/>
                <a:cs typeface="Times New Roman"/>
                <a:sym typeface="Times New Roman"/>
              </a:rPr>
              <a:t>such as </a:t>
            </a:r>
            <a:r>
              <a:rPr b="1" lang="en-GB" sz="1200">
                <a:solidFill>
                  <a:srgbClr val="3F3F46"/>
                </a:solidFill>
                <a:highlight>
                  <a:srgbClr val="FFFFFF"/>
                </a:highlight>
                <a:latin typeface="Times New Roman"/>
                <a:ea typeface="Times New Roman"/>
                <a:cs typeface="Times New Roman"/>
                <a:sym typeface="Times New Roman"/>
              </a:rPr>
              <a:t>T5</a:t>
            </a:r>
            <a:r>
              <a:rPr lang="en-GB" sz="1200">
                <a:solidFill>
                  <a:srgbClr val="3F3F46"/>
                </a:solidFill>
                <a:highlight>
                  <a:srgbClr val="FFFFFF"/>
                </a:highlight>
                <a:latin typeface="Times New Roman"/>
                <a:ea typeface="Times New Roman"/>
                <a:cs typeface="Times New Roman"/>
                <a:sym typeface="Times New Roman"/>
              </a:rPr>
              <a:t> model.</a:t>
            </a:r>
            <a:endParaRPr sz="1200">
              <a:solidFill>
                <a:srgbClr val="3F3F46"/>
              </a:solidFill>
              <a:highlight>
                <a:srgbClr val="FFFFFF"/>
              </a:highlight>
              <a:latin typeface="Times New Roman"/>
              <a:ea typeface="Times New Roman"/>
              <a:cs typeface="Times New Roman"/>
              <a:sym typeface="Times New Roman"/>
            </a:endParaRPr>
          </a:p>
          <a:p>
            <a:pPr indent="0" lvl="0" marL="0" rtl="0" algn="l">
              <a:lnSpc>
                <a:spcPct val="115000"/>
              </a:lnSpc>
              <a:spcBef>
                <a:spcPts val="2300"/>
              </a:spcBef>
              <a:spcAft>
                <a:spcPts val="0"/>
              </a:spcAft>
              <a:buNone/>
            </a:pPr>
            <a:r>
              <a:t/>
            </a:r>
            <a:endParaRPr b="1" sz="2600">
              <a:solidFill>
                <a:srgbClr val="1A1A1A"/>
              </a:solidFill>
              <a:latin typeface="Raleway"/>
              <a:ea typeface="Raleway"/>
              <a:cs typeface="Raleway"/>
              <a:sym typeface="Raleway"/>
            </a:endParaRPr>
          </a:p>
          <a:p>
            <a:pPr indent="0" lvl="0" marL="0" rtl="0" algn="l">
              <a:spcBef>
                <a:spcPts val="16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706e3b703_0_2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5706e3b703_0_2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7ec8d020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7ec8d020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bbc77db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bbc77db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5bbc77db0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5bbc77db0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5bbc77db0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5bbc77db0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300">
                <a:solidFill>
                  <a:srgbClr val="595959"/>
                </a:solidFill>
                <a:latin typeface="Lato"/>
                <a:ea typeface="Lato"/>
                <a:cs typeface="Lato"/>
                <a:sym typeface="Lato"/>
              </a:rPr>
              <a:t>Remember, we multiply probabilities.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5bbc77db0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5bbc77db0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5bbc77db0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5bbc77db0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5bbc77db0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5bbc77db0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GB" sz="1300">
                <a:solidFill>
                  <a:srgbClr val="595959"/>
                </a:solidFill>
                <a:highlight>
                  <a:schemeClr val="lt1"/>
                </a:highlight>
                <a:latin typeface="Lato"/>
                <a:ea typeface="Lato"/>
                <a:cs typeface="Lato"/>
                <a:sym typeface="Lato"/>
              </a:rPr>
              <a:t>Sampling from generation models incorporates randomness, so that the same input may yield different outputs each time.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706e3b703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5706e3b703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706e3b70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706e3b70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5706e3b70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5706e3b70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GB" sz="1200">
                <a:solidFill>
                  <a:schemeClr val="dk1"/>
                </a:solidFill>
                <a:highlight>
                  <a:schemeClr val="lt1"/>
                </a:highlight>
                <a:latin typeface="Roboto"/>
                <a:ea typeface="Roboto"/>
                <a:cs typeface="Roboto"/>
                <a:sym typeface="Roboto"/>
              </a:rPr>
              <a:t>Google Cloud Natural Language API provides sentiment analysis, entity recognition, content classification, and syntax analysis.</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GB" sz="1200">
                <a:solidFill>
                  <a:schemeClr val="dk1"/>
                </a:solidFill>
                <a:highlight>
                  <a:schemeClr val="lt1"/>
                </a:highlight>
                <a:latin typeface="Roboto"/>
                <a:ea typeface="Roboto"/>
                <a:cs typeface="Roboto"/>
                <a:sym typeface="Roboto"/>
              </a:rPr>
              <a:t>Microsoft Azure LUIS API focuses on intent recognition and entity extraction for building conversational interfaces.</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GB" sz="1200">
                <a:solidFill>
                  <a:schemeClr val="dk1"/>
                </a:solidFill>
                <a:highlight>
                  <a:schemeClr val="lt1"/>
                </a:highlight>
                <a:latin typeface="Roboto"/>
                <a:ea typeface="Roboto"/>
                <a:cs typeface="Roboto"/>
                <a:sym typeface="Roboto"/>
              </a:rPr>
              <a:t>IBM Watson Natural Language Understanding API offers sentiment analysis, keyword extraction, entity recognition, and semantic role labeling.</a:t>
            </a:r>
            <a:endParaRPr sz="1200">
              <a:solidFill>
                <a:schemeClr val="dk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GB" sz="1200">
                <a:solidFill>
                  <a:schemeClr val="dk1"/>
                </a:solidFill>
                <a:highlight>
                  <a:schemeClr val="lt1"/>
                </a:highlight>
                <a:latin typeface="Roboto"/>
                <a:ea typeface="Roboto"/>
                <a:cs typeface="Roboto"/>
                <a:sym typeface="Roboto"/>
              </a:rPr>
              <a:t>Amazon Comprehend API provides sentiment analysis, entity recognition, topic modeling, and language detection.</a:t>
            </a:r>
            <a:endParaRPr sz="12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5706e3b703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5706e3b703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79ee9745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79ee9745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5706e3b70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5706e3b70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500"/>
              </a:spcBef>
              <a:spcAft>
                <a:spcPts val="0"/>
              </a:spcAft>
              <a:buClr>
                <a:srgbClr val="595959"/>
              </a:buClr>
              <a:buSzPts val="1300"/>
              <a:buFont typeface="Lato"/>
              <a:buChar char="-"/>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5706e3b703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5706e3b703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5706e3b703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5706e3b703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5706e3b703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5706e3b703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5706e3b703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5706e3b703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5706e3b703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5706e3b703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706e3b703_0_1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706e3b703_0_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5706e3b703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5706e3b703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5706e3b703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5706e3b703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5706e3b703_0_1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5706e3b703_0_1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500"/>
              </a:spcBef>
              <a:spcAft>
                <a:spcPts val="0"/>
              </a:spcAft>
              <a:buClr>
                <a:srgbClr val="595959"/>
              </a:buClr>
              <a:buSzPts val="1300"/>
              <a:buFont typeface="Lato"/>
              <a:buChar char="-"/>
            </a:pPr>
            <a:r>
              <a:rPr lang="en-GB" sz="1300">
                <a:solidFill>
                  <a:srgbClr val="595959"/>
                </a:solidFill>
                <a:latin typeface="Lato"/>
                <a:ea typeface="Lato"/>
                <a:cs typeface="Lato"/>
                <a:sym typeface="Lato"/>
              </a:rPr>
              <a:t>: Language Models can inadvertently perpetuate biases present in the training data, leading to biased responses or reinforcing societal inequalities. Developers must address bias and strive for fairness in language model outputs.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706e3b703_0_1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706e3b703_0_1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5706e3b703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5706e3b703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5706e3b703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5706e3b703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5706e3b703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5706e3b703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5706e3b703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5706e3b703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Remember to always check api endpoint documentation. This can change often. According to the model we use, the request construction will be different.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5706e3b703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5706e3b703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5706e3b703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5706e3b703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more parameters. </a:t>
            </a:r>
            <a:endParaRPr/>
          </a:p>
          <a:p>
            <a:pPr indent="0" lvl="0" marL="0" rtl="0" algn="l">
              <a:spcBef>
                <a:spcPts val="0"/>
              </a:spcBef>
              <a:spcAft>
                <a:spcPts val="0"/>
              </a:spcAft>
              <a:buNone/>
            </a:pPr>
            <a:r>
              <a:rPr lang="en-GB"/>
              <a:t>Its recommended either temperature or top-p, dont change both.</a:t>
            </a:r>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lang="en-GB" sz="1200">
                <a:solidFill>
                  <a:schemeClr val="dk1"/>
                </a:solidFill>
                <a:highlight>
                  <a:schemeClr val="lt1"/>
                </a:highlight>
                <a:latin typeface="Roboto"/>
                <a:ea typeface="Roboto"/>
                <a:cs typeface="Roboto"/>
                <a:sym typeface="Roboto"/>
              </a:rPr>
              <a:t>Sampling temperature is a parameter used in probabilistic decoding, particularly in methods like softmax-based sampling, to control the randomness of the generated output. It influences the diversity and randomness of the generated sequences.</a:t>
            </a:r>
            <a:endParaRPr>
              <a:solidFill>
                <a:schemeClr val="dk1"/>
              </a:solidFill>
              <a:highlight>
                <a:schemeClr val="lt1"/>
              </a:high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874a492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874a492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more parameters. </a:t>
            </a:r>
            <a:endParaRPr/>
          </a:p>
          <a:p>
            <a:pPr indent="0" lvl="0" marL="0" rtl="0" algn="l">
              <a:spcBef>
                <a:spcPts val="0"/>
              </a:spcBef>
              <a:spcAft>
                <a:spcPts val="0"/>
              </a:spcAft>
              <a:buNone/>
            </a:pPr>
            <a:r>
              <a:rPr lang="en-GB"/>
              <a:t>Its recommended either temperature or top-p, dont change both.</a:t>
            </a:r>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lang="en-GB" sz="1200">
                <a:solidFill>
                  <a:schemeClr val="dk1"/>
                </a:solidFill>
                <a:highlight>
                  <a:schemeClr val="lt1"/>
                </a:highlight>
                <a:latin typeface="Roboto"/>
                <a:ea typeface="Roboto"/>
                <a:cs typeface="Roboto"/>
                <a:sym typeface="Roboto"/>
              </a:rPr>
              <a:t>Sampling temperature is a parameter used in probabilistic decoding, particularly in methods like softmax-based sampling, to control the randomness of the generated output. It influences the diversity and randomness of the generated sequences.</a:t>
            </a:r>
            <a:endParaRPr>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706e3b703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706e3b703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3A3A3A"/>
                </a:solidFill>
                <a:highlight>
                  <a:srgbClr val="FFFFFF"/>
                </a:highlight>
                <a:latin typeface="Georgia"/>
                <a:ea typeface="Georgia"/>
                <a:cs typeface="Georgia"/>
                <a:sym typeface="Georgia"/>
              </a:rPr>
              <a:t>What if we were to try to reduce the dimensionality of the encoding, i.e. use less numbers to represent each word? We could achieve this by manually choosing dimensions that make sense for the vocabulary that we are trying to represent. For this specific example, we could try dimensions labelled “femininity”, “youth”, and “royalty”, allowing decimal values between 0 and 1.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79ee9745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579ee9745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579ee9745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579ee9745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3A3A3A"/>
                </a:solidFill>
                <a:highlight>
                  <a:srgbClr val="FFFFFF"/>
                </a:highlight>
                <a:latin typeface="Georgia"/>
                <a:ea typeface="Georgia"/>
                <a:cs typeface="Georgia"/>
                <a:sym typeface="Georgia"/>
              </a:rPr>
              <a:t>What if we were to try to reduce the dimensionality of the encoding, i.e. use less numbers to represent each word? We could achieve this by manually choosing dimensions that make sense for the vocabulary that we are trying to represent. For this specific example, we could try dimensions labelled “femininity”, “youth”, and “royalty”, allowing decimal values between 0 and 1.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706e3b703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706e3b703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7ec8d02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7ec8d02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mt="37000"/>
          </a:blip>
          <a:stretch>
            <a:fillRect/>
          </a:stretch>
        </p:blipFill>
        <p:spPr>
          <a:xfrm>
            <a:off x="1675" y="487800"/>
            <a:ext cx="9143999" cy="6096000"/>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1" name="Shape 161"/>
        <p:cNvGrpSpPr/>
        <p:nvPr/>
      </p:nvGrpSpPr>
      <p:grpSpPr>
        <a:xfrm>
          <a:off x="0" y="0"/>
          <a:ext cx="0" cy="0"/>
          <a:chOff x="0" y="0"/>
          <a:chExt cx="0" cy="0"/>
        </a:xfrm>
      </p:grpSpPr>
      <p:grpSp>
        <p:nvGrpSpPr>
          <p:cNvPr id="162" name="Google Shape;162;p17"/>
          <p:cNvGrpSpPr/>
          <p:nvPr/>
        </p:nvGrpSpPr>
        <p:grpSpPr>
          <a:xfrm>
            <a:off x="830392" y="1191256"/>
            <a:ext cx="745763" cy="45826"/>
            <a:chOff x="4580561" y="2589004"/>
            <a:chExt cx="1064464" cy="25200"/>
          </a:xfrm>
        </p:grpSpPr>
        <p:sp>
          <p:nvSpPr>
            <p:cNvPr id="163" name="Google Shape;163;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6" name="Google Shape;16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7" name="Google Shape;167;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8">
    <p:spTree>
      <p:nvGrpSpPr>
        <p:cNvPr id="171" name="Shape 171"/>
        <p:cNvGrpSpPr/>
        <p:nvPr/>
      </p:nvGrpSpPr>
      <p:grpSpPr>
        <a:xfrm>
          <a:off x="0" y="0"/>
          <a:ext cx="0" cy="0"/>
          <a:chOff x="0" y="0"/>
          <a:chExt cx="0" cy="0"/>
        </a:xfrm>
      </p:grpSpPr>
      <p:sp>
        <p:nvSpPr>
          <p:cNvPr id="172" name="Google Shape;17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3" name="Google Shape;17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 name="Google Shape;1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75" name="Shape 175"/>
        <p:cNvGrpSpPr/>
        <p:nvPr/>
      </p:nvGrpSpPr>
      <p:grpSpPr>
        <a:xfrm>
          <a:off x="0" y="0"/>
          <a:ext cx="0" cy="0"/>
          <a:chOff x="0" y="0"/>
          <a:chExt cx="0" cy="0"/>
        </a:xfrm>
      </p:grpSpPr>
      <p:pic>
        <p:nvPicPr>
          <p:cNvPr id="176" name="Google Shape;176;p19"/>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7" name="Google Shape;177;p19"/>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78" name="Google Shape;178;p19"/>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1"/>
              </a:buClr>
              <a:buSzPts val="1300"/>
              <a:buFont typeface="Golos Text Medium"/>
              <a:buChar char="●"/>
              <a:defRPr>
                <a:solidFill>
                  <a:schemeClr val="dk1"/>
                </a:solidFill>
              </a:defRPr>
            </a:lvl1pPr>
            <a:lvl2pPr indent="-298450" lvl="1" marL="914400" rtl="0">
              <a:lnSpc>
                <a:spcPct val="115000"/>
              </a:lnSpc>
              <a:spcBef>
                <a:spcPts val="0"/>
              </a:spcBef>
              <a:spcAft>
                <a:spcPts val="0"/>
              </a:spcAft>
              <a:buClr>
                <a:schemeClr val="dk1"/>
              </a:buClr>
              <a:buSzPts val="1100"/>
              <a:buFont typeface="Golos Text Medium"/>
              <a:buChar char="○"/>
              <a:defRPr>
                <a:solidFill>
                  <a:schemeClr val="dk1"/>
                </a:solidFill>
                <a:latin typeface="Golos Text Medium"/>
                <a:ea typeface="Golos Text Medium"/>
                <a:cs typeface="Golos Text Medium"/>
                <a:sym typeface="Golos Text Medium"/>
              </a:defRPr>
            </a:lvl2pPr>
            <a:lvl3pPr indent="-298450" lvl="2" marL="1371600" rtl="0">
              <a:lnSpc>
                <a:spcPct val="115000"/>
              </a:lnSpc>
              <a:spcBef>
                <a:spcPts val="0"/>
              </a:spcBef>
              <a:spcAft>
                <a:spcPts val="0"/>
              </a:spcAft>
              <a:buClr>
                <a:schemeClr val="dk1"/>
              </a:buClr>
              <a:buSzPts val="1100"/>
              <a:buFont typeface="Golos Text Medium"/>
              <a:buChar char="■"/>
              <a:defRPr>
                <a:solidFill>
                  <a:schemeClr val="dk1"/>
                </a:solidFill>
                <a:latin typeface="Golos Text Medium"/>
                <a:ea typeface="Golos Text Medium"/>
                <a:cs typeface="Golos Text Medium"/>
                <a:sym typeface="Golos Text Medium"/>
              </a:defRPr>
            </a:lvl3pPr>
            <a:lvl4pPr indent="-298450" lvl="3" marL="1828800" rtl="0">
              <a:lnSpc>
                <a:spcPct val="115000"/>
              </a:lnSpc>
              <a:spcBef>
                <a:spcPts val="0"/>
              </a:spcBef>
              <a:spcAft>
                <a:spcPts val="0"/>
              </a:spcAft>
              <a:buClr>
                <a:schemeClr val="dk1"/>
              </a:buClr>
              <a:buSzPts val="1100"/>
              <a:buFont typeface="Golos Text Medium"/>
              <a:buChar char="●"/>
              <a:defRPr>
                <a:solidFill>
                  <a:schemeClr val="dk1"/>
                </a:solidFill>
                <a:latin typeface="Golos Text Medium"/>
                <a:ea typeface="Golos Text Medium"/>
                <a:cs typeface="Golos Text Medium"/>
                <a:sym typeface="Golos Text Medium"/>
              </a:defRPr>
            </a:lvl4pPr>
            <a:lvl5pPr indent="-298450" lvl="4" marL="2286000" rtl="0">
              <a:lnSpc>
                <a:spcPct val="115000"/>
              </a:lnSpc>
              <a:spcBef>
                <a:spcPts val="0"/>
              </a:spcBef>
              <a:spcAft>
                <a:spcPts val="0"/>
              </a:spcAft>
              <a:buClr>
                <a:schemeClr val="dk1"/>
              </a:buClr>
              <a:buSzPts val="1100"/>
              <a:buFont typeface="Golos Text Medium"/>
              <a:buChar char="○"/>
              <a:defRPr>
                <a:solidFill>
                  <a:schemeClr val="dk1"/>
                </a:solidFill>
                <a:latin typeface="Golos Text Medium"/>
                <a:ea typeface="Golos Text Medium"/>
                <a:cs typeface="Golos Text Medium"/>
                <a:sym typeface="Golos Text Medium"/>
              </a:defRPr>
            </a:lvl5pPr>
            <a:lvl6pPr indent="-298450" lvl="5" marL="2743200" rtl="0">
              <a:lnSpc>
                <a:spcPct val="115000"/>
              </a:lnSpc>
              <a:spcBef>
                <a:spcPts val="0"/>
              </a:spcBef>
              <a:spcAft>
                <a:spcPts val="0"/>
              </a:spcAft>
              <a:buClr>
                <a:schemeClr val="dk1"/>
              </a:buClr>
              <a:buSzPts val="1100"/>
              <a:buFont typeface="Golos Text Medium"/>
              <a:buChar char="■"/>
              <a:defRPr>
                <a:solidFill>
                  <a:schemeClr val="dk1"/>
                </a:solidFill>
                <a:latin typeface="Golos Text Medium"/>
                <a:ea typeface="Golos Text Medium"/>
                <a:cs typeface="Golos Text Medium"/>
                <a:sym typeface="Golos Text Medium"/>
              </a:defRPr>
            </a:lvl6pPr>
            <a:lvl7pPr indent="-298450" lvl="6" marL="3200400" rtl="0">
              <a:lnSpc>
                <a:spcPct val="115000"/>
              </a:lnSpc>
              <a:spcBef>
                <a:spcPts val="0"/>
              </a:spcBef>
              <a:spcAft>
                <a:spcPts val="0"/>
              </a:spcAft>
              <a:buClr>
                <a:schemeClr val="dk1"/>
              </a:buClr>
              <a:buSzPts val="1100"/>
              <a:buFont typeface="Golos Text Medium"/>
              <a:buChar char="●"/>
              <a:defRPr>
                <a:solidFill>
                  <a:schemeClr val="dk1"/>
                </a:solidFill>
                <a:latin typeface="Golos Text Medium"/>
                <a:ea typeface="Golos Text Medium"/>
                <a:cs typeface="Golos Text Medium"/>
                <a:sym typeface="Golos Text Medium"/>
              </a:defRPr>
            </a:lvl7pPr>
            <a:lvl8pPr indent="-298450" lvl="7" marL="3657600" rtl="0">
              <a:lnSpc>
                <a:spcPct val="115000"/>
              </a:lnSpc>
              <a:spcBef>
                <a:spcPts val="0"/>
              </a:spcBef>
              <a:spcAft>
                <a:spcPts val="0"/>
              </a:spcAft>
              <a:buClr>
                <a:schemeClr val="dk1"/>
              </a:buClr>
              <a:buSzPts val="1100"/>
              <a:buFont typeface="Golos Text Medium"/>
              <a:buChar char="○"/>
              <a:defRPr>
                <a:solidFill>
                  <a:schemeClr val="dk1"/>
                </a:solidFill>
                <a:latin typeface="Golos Text Medium"/>
                <a:ea typeface="Golos Text Medium"/>
                <a:cs typeface="Golos Text Medium"/>
                <a:sym typeface="Golos Text Medium"/>
              </a:defRPr>
            </a:lvl8pPr>
            <a:lvl9pPr indent="-298450" lvl="8" marL="4114800" rtl="0">
              <a:lnSpc>
                <a:spcPct val="115000"/>
              </a:lnSpc>
              <a:spcBef>
                <a:spcPts val="0"/>
              </a:spcBef>
              <a:spcAft>
                <a:spcPts val="0"/>
              </a:spcAft>
              <a:buClr>
                <a:schemeClr val="dk1"/>
              </a:buClr>
              <a:buSzPts val="11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79" name="Shape 179"/>
        <p:cNvGrpSpPr/>
        <p:nvPr/>
      </p:nvGrpSpPr>
      <p:grpSpPr>
        <a:xfrm>
          <a:off x="0" y="0"/>
          <a:ext cx="0" cy="0"/>
          <a:chOff x="0" y="0"/>
          <a:chExt cx="0" cy="0"/>
        </a:xfrm>
      </p:grpSpPr>
      <p:pic>
        <p:nvPicPr>
          <p:cNvPr id="180" name="Google Shape;180;p20"/>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81" name="Google Shape;181;p20"/>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2" name="Google Shape;182;p20"/>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1"/>
              </a:buClr>
              <a:buSzPts val="1300"/>
              <a:buFont typeface="Golos Text"/>
              <a:buChar char="●"/>
              <a:defRPr>
                <a:solidFill>
                  <a:schemeClr val="dk1"/>
                </a:solidFill>
                <a:latin typeface="Golos Text"/>
                <a:ea typeface="Golos Text"/>
                <a:cs typeface="Golos Text"/>
                <a:sym typeface="Golos Text"/>
              </a:defRPr>
            </a:lvl1pPr>
            <a:lvl2pPr indent="-298450" lvl="1" marL="914400" rtl="0">
              <a:lnSpc>
                <a:spcPct val="115000"/>
              </a:lnSpc>
              <a:spcBef>
                <a:spcPts val="1000"/>
              </a:spcBef>
              <a:spcAft>
                <a:spcPts val="0"/>
              </a:spcAft>
              <a:buClr>
                <a:schemeClr val="dk1"/>
              </a:buClr>
              <a:buSzPts val="1100"/>
              <a:buFont typeface="Golos Text"/>
              <a:buChar char="○"/>
              <a:defRPr>
                <a:solidFill>
                  <a:schemeClr val="dk1"/>
                </a:solidFill>
                <a:latin typeface="Golos Text"/>
                <a:ea typeface="Golos Text"/>
                <a:cs typeface="Golos Text"/>
                <a:sym typeface="Golos Text"/>
              </a:defRPr>
            </a:lvl2pPr>
            <a:lvl3pPr indent="-298450" lvl="2" marL="1371600" rtl="0">
              <a:lnSpc>
                <a:spcPct val="115000"/>
              </a:lnSpc>
              <a:spcBef>
                <a:spcPts val="0"/>
              </a:spcBef>
              <a:spcAft>
                <a:spcPts val="0"/>
              </a:spcAft>
              <a:buClr>
                <a:schemeClr val="dk1"/>
              </a:buClr>
              <a:buSzPts val="1100"/>
              <a:buFont typeface="Golos Text"/>
              <a:buChar char="■"/>
              <a:defRPr>
                <a:solidFill>
                  <a:schemeClr val="dk1"/>
                </a:solidFill>
                <a:latin typeface="Golos Text"/>
                <a:ea typeface="Golos Text"/>
                <a:cs typeface="Golos Text"/>
                <a:sym typeface="Golos Text"/>
              </a:defRPr>
            </a:lvl3pPr>
            <a:lvl4pPr indent="-298450" lvl="3" marL="1828800" rtl="0">
              <a:lnSpc>
                <a:spcPct val="115000"/>
              </a:lnSpc>
              <a:spcBef>
                <a:spcPts val="0"/>
              </a:spcBef>
              <a:spcAft>
                <a:spcPts val="0"/>
              </a:spcAft>
              <a:buClr>
                <a:schemeClr val="dk1"/>
              </a:buClr>
              <a:buSzPts val="1100"/>
              <a:buFont typeface="Golos Text"/>
              <a:buChar char="●"/>
              <a:defRPr>
                <a:solidFill>
                  <a:schemeClr val="dk1"/>
                </a:solidFill>
                <a:latin typeface="Golos Text"/>
                <a:ea typeface="Golos Text"/>
                <a:cs typeface="Golos Text"/>
                <a:sym typeface="Golos Text"/>
              </a:defRPr>
            </a:lvl4pPr>
            <a:lvl5pPr indent="-298450" lvl="4" marL="2286000" rtl="0">
              <a:lnSpc>
                <a:spcPct val="115000"/>
              </a:lnSpc>
              <a:spcBef>
                <a:spcPts val="0"/>
              </a:spcBef>
              <a:spcAft>
                <a:spcPts val="0"/>
              </a:spcAft>
              <a:buClr>
                <a:schemeClr val="dk1"/>
              </a:buClr>
              <a:buSzPts val="1100"/>
              <a:buFont typeface="Golos Text"/>
              <a:buChar char="○"/>
              <a:defRPr>
                <a:solidFill>
                  <a:schemeClr val="dk1"/>
                </a:solidFill>
                <a:latin typeface="Golos Text"/>
                <a:ea typeface="Golos Text"/>
                <a:cs typeface="Golos Text"/>
                <a:sym typeface="Golos Text"/>
              </a:defRPr>
            </a:lvl5pPr>
            <a:lvl6pPr indent="-298450" lvl="5" marL="2743200" rtl="0">
              <a:lnSpc>
                <a:spcPct val="115000"/>
              </a:lnSpc>
              <a:spcBef>
                <a:spcPts val="0"/>
              </a:spcBef>
              <a:spcAft>
                <a:spcPts val="0"/>
              </a:spcAft>
              <a:buClr>
                <a:schemeClr val="dk1"/>
              </a:buClr>
              <a:buSzPts val="1100"/>
              <a:buFont typeface="Golos Text"/>
              <a:buChar char="■"/>
              <a:defRPr>
                <a:solidFill>
                  <a:schemeClr val="dk1"/>
                </a:solidFill>
                <a:latin typeface="Golos Text"/>
                <a:ea typeface="Golos Text"/>
                <a:cs typeface="Golos Text"/>
                <a:sym typeface="Golos Text"/>
              </a:defRPr>
            </a:lvl6pPr>
            <a:lvl7pPr indent="-298450" lvl="6" marL="3200400" rtl="0">
              <a:lnSpc>
                <a:spcPct val="115000"/>
              </a:lnSpc>
              <a:spcBef>
                <a:spcPts val="0"/>
              </a:spcBef>
              <a:spcAft>
                <a:spcPts val="0"/>
              </a:spcAft>
              <a:buClr>
                <a:schemeClr val="dk1"/>
              </a:buClr>
              <a:buSzPts val="1100"/>
              <a:buFont typeface="Golos Text"/>
              <a:buChar char="●"/>
              <a:defRPr>
                <a:solidFill>
                  <a:schemeClr val="dk1"/>
                </a:solidFill>
                <a:latin typeface="Golos Text"/>
                <a:ea typeface="Golos Text"/>
                <a:cs typeface="Golos Text"/>
                <a:sym typeface="Golos Text"/>
              </a:defRPr>
            </a:lvl7pPr>
            <a:lvl8pPr indent="-298450" lvl="7" marL="3657600" rtl="0">
              <a:lnSpc>
                <a:spcPct val="115000"/>
              </a:lnSpc>
              <a:spcBef>
                <a:spcPts val="0"/>
              </a:spcBef>
              <a:spcAft>
                <a:spcPts val="0"/>
              </a:spcAft>
              <a:buClr>
                <a:schemeClr val="dk1"/>
              </a:buClr>
              <a:buSzPts val="1100"/>
              <a:buFont typeface="Golos Text"/>
              <a:buChar char="○"/>
              <a:defRPr>
                <a:solidFill>
                  <a:schemeClr val="dk1"/>
                </a:solidFill>
                <a:latin typeface="Golos Text"/>
                <a:ea typeface="Golos Text"/>
                <a:cs typeface="Golos Text"/>
                <a:sym typeface="Golos Text"/>
              </a:defRPr>
            </a:lvl8pPr>
            <a:lvl9pPr indent="-298450" lvl="8" marL="4114800" rtl="0">
              <a:lnSpc>
                <a:spcPct val="115000"/>
              </a:lnSpc>
              <a:spcBef>
                <a:spcPts val="0"/>
              </a:spcBef>
              <a:spcAft>
                <a:spcPts val="0"/>
              </a:spcAft>
              <a:buClr>
                <a:schemeClr val="dk1"/>
              </a:buClr>
              <a:buSzPts val="11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0" name="Shape 20"/>
        <p:cNvGrpSpPr/>
        <p:nvPr/>
      </p:nvGrpSpPr>
      <p:grpSpPr>
        <a:xfrm>
          <a:off x="0" y="0"/>
          <a:ext cx="0" cy="0"/>
          <a:chOff x="0" y="0"/>
          <a:chExt cx="0" cy="0"/>
        </a:xfrm>
      </p:grpSpPr>
      <p:pic>
        <p:nvPicPr>
          <p:cNvPr id="21" name="Google Shape;21;p3"/>
          <p:cNvPicPr preferRelativeResize="0"/>
          <p:nvPr/>
        </p:nvPicPr>
        <p:blipFill>
          <a:blip r:embed="rId2">
            <a:alphaModFix amt="37000"/>
          </a:blip>
          <a:stretch>
            <a:fillRect/>
          </a:stretch>
        </p:blipFill>
        <p:spPr>
          <a:xfrm>
            <a:off x="1675" y="487800"/>
            <a:ext cx="9143999" cy="6096000"/>
          </a:xfrm>
          <a:prstGeom prst="rect">
            <a:avLst/>
          </a:prstGeom>
          <a:noFill/>
          <a:ln>
            <a:noFill/>
          </a:ln>
        </p:spPr>
      </p:pic>
      <p:sp>
        <p:nvSpPr>
          <p:cNvPr id="22" name="Google Shape;22;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a:off x="830392" y="1191256"/>
            <a:ext cx="745763" cy="45826"/>
            <a:chOff x="4580561" y="2589004"/>
            <a:chExt cx="1064464" cy="25200"/>
          </a:xfrm>
        </p:grpSpPr>
        <p:sp>
          <p:nvSpPr>
            <p:cNvPr id="24" name="Google Shape;24;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7" name="Google Shape;27;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 name="Google Shape;28;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grpSp>
        <p:nvGrpSpPr>
          <p:cNvPr id="34" name="Google Shape;34;p4"/>
          <p:cNvGrpSpPr/>
          <p:nvPr/>
        </p:nvGrpSpPr>
        <p:grpSpPr>
          <a:xfrm>
            <a:off x="830392" y="1191256"/>
            <a:ext cx="745763" cy="45826"/>
            <a:chOff x="4580561" y="2589004"/>
            <a:chExt cx="1064464" cy="25200"/>
          </a:xfrm>
        </p:grpSpPr>
        <p:sp>
          <p:nvSpPr>
            <p:cNvPr id="35" name="Google Shape;3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8" name="Google Shape;3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 name="Google Shape;45;p5"/>
          <p:cNvPicPr preferRelativeResize="0"/>
          <p:nvPr/>
        </p:nvPicPr>
        <p:blipFill>
          <a:blip r:embed="rId2">
            <a:alphaModFix/>
          </a:blip>
          <a:stretch>
            <a:fillRect/>
          </a:stretch>
        </p:blipFill>
        <p:spPr>
          <a:xfrm>
            <a:off x="0" y="0"/>
            <a:ext cx="9143998" cy="4441319"/>
          </a:xfrm>
          <a:prstGeom prst="rect">
            <a:avLst/>
          </a:prstGeom>
          <a:noFill/>
          <a:ln>
            <a:noFill/>
          </a:ln>
        </p:spPr>
      </p:pic>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id="65" name="Google Shape;65;p7"/>
          <p:cNvPicPr preferRelativeResize="0"/>
          <p:nvPr/>
        </p:nvPicPr>
        <p:blipFill>
          <a:blip r:embed="rId2">
            <a:alphaModFix/>
          </a:blip>
          <a:stretch>
            <a:fillRect/>
          </a:stretch>
        </p:blipFill>
        <p:spPr>
          <a:xfrm>
            <a:off x="0" y="-338175"/>
            <a:ext cx="9144000" cy="6099050"/>
          </a:xfrm>
          <a:prstGeom prst="rect">
            <a:avLst/>
          </a:prstGeom>
          <a:noFill/>
          <a:ln>
            <a:noFill/>
          </a:ln>
          <a:effectLst>
            <a:outerShdw blurRad="57150" rotWithShape="0" algn="bl" dir="5400000" dist="19050">
              <a:srgbClr val="000000">
                <a:alpha val="50000"/>
              </a:srgbClr>
            </a:outerShdw>
          </a:effectLst>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medium.com/nlplanet/two-minutes-nlp-most-used-decoding-methods-for-language-models-9d44b2375612"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hyperlink" Target="https://medium.com/nlplanet/two-minutes-nlp-most-used-decoding-methods-for-language-models-9d44b237561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hyperlink" Target="https://docs.cohere.com/docs/controlling-generation-with-top-k-top-p" TargetMode="External"/><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hyperlink" Target="https://docs.cohere.com/docs/controlling-generation-with-top-k-top-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hyperlink" Target="https://docs.cohere.com/docs/controlling-generation-with-top-k-top-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platform.openai.com/docs/guides/embeddings/social-bia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platform.openai.com/docs/guides/gpt" TargetMode="External"/><Relationship Id="rId4" Type="http://schemas.openxmlformats.org/officeDocument/2006/relationships/hyperlink" Target="https://api.openai.com/v1/chat/completions" TargetMode="External"/><Relationship Id="rId5" Type="http://schemas.openxmlformats.org/officeDocument/2006/relationships/hyperlink" Target="https://api.openai.com/v1/completion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hyperlink" Target="https://platform.openai.com/docs/api-reference/completions/creat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www.shanelynn.ie/get-busy-with-word-embeddings-introduc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medium.com/@hari4om/word-embedding-d816f643140"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hyperlink" Target="https://theaisummer.com/transformer/" TargetMode="External"/><Relationship Id="rId6" Type="http://schemas.openxmlformats.org/officeDocument/2006/relationships/hyperlink" Target="https://kikaben.com/transformers-positional-encod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to LLMs and AI pretrained models APIs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are Large Language Models?</a:t>
            </a:r>
            <a:endParaRPr/>
          </a:p>
        </p:txBody>
      </p:sp>
      <p:sp>
        <p:nvSpPr>
          <p:cNvPr id="250" name="Google Shape;250;p30"/>
          <p:cNvSpPr txBox="1"/>
          <p:nvPr>
            <p:ph idx="1" type="body"/>
          </p:nvPr>
        </p:nvSpPr>
        <p:spPr>
          <a:xfrm>
            <a:off x="729450" y="2078875"/>
            <a:ext cx="76887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Large language models are specific types of generative AI models. </a:t>
            </a:r>
            <a:endParaRPr/>
          </a:p>
          <a:p>
            <a:pPr indent="0" lvl="0" marL="0" rtl="0" algn="l">
              <a:spcBef>
                <a:spcPts val="1500"/>
              </a:spcBef>
              <a:spcAft>
                <a:spcPts val="0"/>
              </a:spcAft>
              <a:buNone/>
            </a:pPr>
            <a:r>
              <a:rPr lang="en-GB"/>
              <a:t>Language Models are </a:t>
            </a:r>
            <a:r>
              <a:rPr b="1" lang="en-GB"/>
              <a:t>AI models trained on vast amounts of text data </a:t>
            </a:r>
            <a:r>
              <a:rPr lang="en-GB"/>
              <a:t>to </a:t>
            </a:r>
            <a:r>
              <a:rPr b="1" lang="en-GB"/>
              <a:t>understand and generate human-like text</a:t>
            </a:r>
            <a:r>
              <a:rPr lang="en-GB"/>
              <a:t>.</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0"/>
              </a:spcAft>
              <a:buNone/>
            </a:pPr>
            <a:r>
              <a:rPr lang="en-GB"/>
              <a:t>They achieve this by capturing the relationships between words, phrases, and sentences in the training data. These models can generate text that closely resembles human-written content by </a:t>
            </a:r>
            <a:r>
              <a:rPr b="1" lang="en-GB"/>
              <a:t>predicting the most probable sequence of words</a:t>
            </a:r>
            <a:r>
              <a:rPr lang="en-GB"/>
              <a:t> based on the context provided.</a:t>
            </a:r>
            <a:endParaRPr/>
          </a:p>
          <a:p>
            <a:pPr indent="0" lvl="0" marL="0" rtl="0" algn="l">
              <a:spcBef>
                <a:spcPts val="1500"/>
              </a:spcBef>
              <a:spcAft>
                <a:spcPts val="150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1"/>
          <p:cNvPicPr preferRelativeResize="0"/>
          <p:nvPr/>
        </p:nvPicPr>
        <p:blipFill>
          <a:blip r:embed="rId3">
            <a:alphaModFix/>
          </a:blip>
          <a:stretch>
            <a:fillRect/>
          </a:stretch>
        </p:blipFill>
        <p:spPr>
          <a:xfrm>
            <a:off x="152400" y="1438250"/>
            <a:ext cx="8839204" cy="26111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nvSpPr>
        <p:spPr>
          <a:xfrm>
            <a:off x="1233013" y="3859025"/>
            <a:ext cx="6401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Here are some </a:t>
            </a:r>
            <a:r>
              <a:rPr b="1" lang="en-GB" sz="1300">
                <a:solidFill>
                  <a:schemeClr val="accent1"/>
                </a:solidFill>
                <a:latin typeface="Lato"/>
                <a:ea typeface="Lato"/>
                <a:cs typeface="Lato"/>
                <a:sym typeface="Lato"/>
              </a:rPr>
              <a:t>foundation</a:t>
            </a:r>
            <a:r>
              <a:rPr lang="en-GB" sz="1300">
                <a:solidFill>
                  <a:schemeClr val="accent1"/>
                </a:solidFill>
                <a:latin typeface="Lato"/>
                <a:ea typeface="Lato"/>
                <a:cs typeface="Lato"/>
                <a:sym typeface="Lato"/>
              </a:rPr>
              <a:t> models, also known as </a:t>
            </a:r>
            <a:r>
              <a:rPr b="1" lang="en-GB" sz="1300">
                <a:solidFill>
                  <a:schemeClr val="accent1"/>
                </a:solidFill>
                <a:latin typeface="Lato"/>
                <a:ea typeface="Lato"/>
                <a:cs typeface="Lato"/>
                <a:sym typeface="Lato"/>
              </a:rPr>
              <a:t>base models</a:t>
            </a:r>
            <a:r>
              <a:rPr lang="en-GB" sz="1300">
                <a:solidFill>
                  <a:schemeClr val="accent1"/>
                </a:solidFill>
                <a:latin typeface="Lato"/>
                <a:ea typeface="Lato"/>
                <a:cs typeface="Lato"/>
                <a:sym typeface="Lato"/>
              </a:rPr>
              <a:t>, and their </a:t>
            </a:r>
            <a:r>
              <a:rPr b="1" lang="en-GB" sz="1300">
                <a:solidFill>
                  <a:schemeClr val="accent1"/>
                </a:solidFill>
                <a:latin typeface="Lato"/>
                <a:ea typeface="Lato"/>
                <a:cs typeface="Lato"/>
                <a:sym typeface="Lato"/>
              </a:rPr>
              <a:t>parameter sizes</a:t>
            </a:r>
            <a:r>
              <a:rPr lang="en-GB" sz="1300">
                <a:solidFill>
                  <a:schemeClr val="accent1"/>
                </a:solidFill>
                <a:latin typeface="Lato"/>
                <a:ea typeface="Lato"/>
                <a:cs typeface="Lato"/>
                <a:sym typeface="Lato"/>
              </a:rPr>
              <a:t> for reference.</a:t>
            </a:r>
            <a:endParaRPr/>
          </a:p>
        </p:txBody>
      </p:sp>
      <p:sp>
        <p:nvSpPr>
          <p:cNvPr id="261" name="Google Shape;261;p32"/>
          <p:cNvSpPr/>
          <p:nvPr/>
        </p:nvSpPr>
        <p:spPr>
          <a:xfrm>
            <a:off x="1733525" y="2436875"/>
            <a:ext cx="651900" cy="6342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chemeClr val="lt1"/>
                </a:solidFill>
              </a:rPr>
              <a:t>BERT</a:t>
            </a:r>
            <a:endParaRPr b="1" sz="700">
              <a:solidFill>
                <a:schemeClr val="lt1"/>
              </a:solidFill>
            </a:endParaRPr>
          </a:p>
        </p:txBody>
      </p:sp>
      <p:sp>
        <p:nvSpPr>
          <p:cNvPr id="262" name="Google Shape;262;p32"/>
          <p:cNvSpPr/>
          <p:nvPr/>
        </p:nvSpPr>
        <p:spPr>
          <a:xfrm>
            <a:off x="2194175" y="1062925"/>
            <a:ext cx="1706100" cy="17001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rPr>
              <a:t>GPT</a:t>
            </a:r>
            <a:endParaRPr b="1" sz="1000">
              <a:solidFill>
                <a:schemeClr val="lt1"/>
              </a:solidFill>
            </a:endParaRPr>
          </a:p>
        </p:txBody>
      </p:sp>
      <p:sp>
        <p:nvSpPr>
          <p:cNvPr id="263" name="Google Shape;263;p32"/>
          <p:cNvSpPr/>
          <p:nvPr/>
        </p:nvSpPr>
        <p:spPr>
          <a:xfrm>
            <a:off x="4263900" y="1482775"/>
            <a:ext cx="860400" cy="8604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rPr>
              <a:t>LLaMa</a:t>
            </a:r>
            <a:endParaRPr b="1" sz="1000">
              <a:solidFill>
                <a:schemeClr val="lt1"/>
              </a:solidFill>
            </a:endParaRPr>
          </a:p>
        </p:txBody>
      </p:sp>
      <p:sp>
        <p:nvSpPr>
          <p:cNvPr id="264" name="Google Shape;264;p32"/>
          <p:cNvSpPr/>
          <p:nvPr/>
        </p:nvSpPr>
        <p:spPr>
          <a:xfrm>
            <a:off x="5053900" y="2414074"/>
            <a:ext cx="930900" cy="9117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rPr>
              <a:t>PaLM</a:t>
            </a:r>
            <a:endParaRPr b="1" sz="1000">
              <a:solidFill>
                <a:schemeClr val="lt1"/>
              </a:solidFill>
            </a:endParaRPr>
          </a:p>
        </p:txBody>
      </p:sp>
      <p:sp>
        <p:nvSpPr>
          <p:cNvPr id="265" name="Google Shape;265;p32"/>
          <p:cNvSpPr/>
          <p:nvPr/>
        </p:nvSpPr>
        <p:spPr>
          <a:xfrm>
            <a:off x="3650050" y="2414075"/>
            <a:ext cx="1166100" cy="11589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rPr>
              <a:t>FLAN-T5</a:t>
            </a:r>
            <a:endParaRPr b="1" sz="1000">
              <a:solidFill>
                <a:schemeClr val="lt1"/>
              </a:solidFill>
            </a:endParaRPr>
          </a:p>
        </p:txBody>
      </p:sp>
      <p:sp>
        <p:nvSpPr>
          <p:cNvPr id="266" name="Google Shape;266;p32"/>
          <p:cNvSpPr/>
          <p:nvPr/>
        </p:nvSpPr>
        <p:spPr>
          <a:xfrm>
            <a:off x="5299725" y="713100"/>
            <a:ext cx="1706100" cy="17463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chemeClr val="lt1"/>
                </a:solidFill>
              </a:rPr>
              <a:t>BLOOM</a:t>
            </a:r>
            <a:endParaRPr b="1" sz="10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p:nvPr/>
        </p:nvSpPr>
        <p:spPr>
          <a:xfrm>
            <a:off x="3235200" y="1777975"/>
            <a:ext cx="1693200" cy="1693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Applications of language models</a:t>
            </a:r>
            <a:endParaRPr>
              <a:latin typeface="Lato"/>
              <a:ea typeface="Lato"/>
              <a:cs typeface="Lato"/>
              <a:sym typeface="Lato"/>
            </a:endParaRPr>
          </a:p>
        </p:txBody>
      </p:sp>
      <p:sp>
        <p:nvSpPr>
          <p:cNvPr id="272" name="Google Shape;272;p33"/>
          <p:cNvSpPr/>
          <p:nvPr/>
        </p:nvSpPr>
        <p:spPr>
          <a:xfrm>
            <a:off x="2485300" y="459900"/>
            <a:ext cx="1247700" cy="77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Chatbots</a:t>
            </a:r>
            <a:endParaRPr>
              <a:latin typeface="Lato"/>
              <a:ea typeface="Lato"/>
              <a:cs typeface="Lato"/>
              <a:sym typeface="Lato"/>
            </a:endParaRPr>
          </a:p>
        </p:txBody>
      </p:sp>
      <p:sp>
        <p:nvSpPr>
          <p:cNvPr id="273" name="Google Shape;273;p33"/>
          <p:cNvSpPr/>
          <p:nvPr/>
        </p:nvSpPr>
        <p:spPr>
          <a:xfrm>
            <a:off x="4506475" y="418875"/>
            <a:ext cx="1247700" cy="77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Language Translation</a:t>
            </a:r>
            <a:endParaRPr>
              <a:latin typeface="Lato"/>
              <a:ea typeface="Lato"/>
              <a:cs typeface="Lato"/>
              <a:sym typeface="Lato"/>
            </a:endParaRPr>
          </a:p>
        </p:txBody>
      </p:sp>
      <p:sp>
        <p:nvSpPr>
          <p:cNvPr id="274" name="Google Shape;274;p33"/>
          <p:cNvSpPr/>
          <p:nvPr/>
        </p:nvSpPr>
        <p:spPr>
          <a:xfrm>
            <a:off x="6070825" y="2068025"/>
            <a:ext cx="1247700" cy="77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Content Generation</a:t>
            </a:r>
            <a:endParaRPr>
              <a:latin typeface="Lato"/>
              <a:ea typeface="Lato"/>
              <a:cs typeface="Lato"/>
              <a:sym typeface="Lato"/>
            </a:endParaRPr>
          </a:p>
        </p:txBody>
      </p:sp>
      <p:sp>
        <p:nvSpPr>
          <p:cNvPr id="275" name="Google Shape;275;p33"/>
          <p:cNvSpPr/>
          <p:nvPr/>
        </p:nvSpPr>
        <p:spPr>
          <a:xfrm>
            <a:off x="5754175" y="3600050"/>
            <a:ext cx="1247700" cy="77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Sentiment Analysis</a:t>
            </a:r>
            <a:endParaRPr>
              <a:latin typeface="Lato"/>
              <a:ea typeface="Lato"/>
              <a:cs typeface="Lato"/>
              <a:sym typeface="Lato"/>
            </a:endParaRPr>
          </a:p>
        </p:txBody>
      </p:sp>
      <p:sp>
        <p:nvSpPr>
          <p:cNvPr id="276" name="Google Shape;276;p33"/>
          <p:cNvSpPr/>
          <p:nvPr/>
        </p:nvSpPr>
        <p:spPr>
          <a:xfrm>
            <a:off x="3100500" y="4115325"/>
            <a:ext cx="1962600" cy="77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Text Summarization and Classification</a:t>
            </a:r>
            <a:endParaRPr>
              <a:latin typeface="Lato"/>
              <a:ea typeface="Lato"/>
              <a:cs typeface="Lato"/>
              <a:sym typeface="Lato"/>
            </a:endParaRPr>
          </a:p>
        </p:txBody>
      </p:sp>
      <p:sp>
        <p:nvSpPr>
          <p:cNvPr id="277" name="Google Shape;277;p33"/>
          <p:cNvSpPr/>
          <p:nvPr/>
        </p:nvSpPr>
        <p:spPr>
          <a:xfrm>
            <a:off x="745525" y="2290775"/>
            <a:ext cx="1247700" cy="77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Content Filtering and Moderation</a:t>
            </a:r>
            <a:endParaRPr>
              <a:latin typeface="Lato"/>
              <a:ea typeface="Lato"/>
              <a:cs typeface="Lato"/>
              <a:sym typeface="Lato"/>
            </a:endParaRPr>
          </a:p>
        </p:txBody>
      </p:sp>
      <p:cxnSp>
        <p:nvCxnSpPr>
          <p:cNvPr id="278" name="Google Shape;278;p33"/>
          <p:cNvCxnSpPr>
            <a:stCxn id="272" idx="2"/>
            <a:endCxn id="271" idx="1"/>
          </p:cNvCxnSpPr>
          <p:nvPr/>
        </p:nvCxnSpPr>
        <p:spPr>
          <a:xfrm>
            <a:off x="3109150" y="1239300"/>
            <a:ext cx="374100" cy="786600"/>
          </a:xfrm>
          <a:prstGeom prst="straightConnector1">
            <a:avLst/>
          </a:prstGeom>
          <a:noFill/>
          <a:ln cap="flat" cmpd="sng" w="9525">
            <a:solidFill>
              <a:schemeClr val="dk2"/>
            </a:solidFill>
            <a:prstDash val="dot"/>
            <a:round/>
            <a:headEnd len="med" w="med" type="none"/>
            <a:tailEnd len="med" w="med" type="none"/>
          </a:ln>
        </p:spPr>
      </p:cxnSp>
      <p:cxnSp>
        <p:nvCxnSpPr>
          <p:cNvPr id="279" name="Google Shape;279;p33"/>
          <p:cNvCxnSpPr>
            <a:stCxn id="273" idx="2"/>
            <a:endCxn id="271" idx="7"/>
          </p:cNvCxnSpPr>
          <p:nvPr/>
        </p:nvCxnSpPr>
        <p:spPr>
          <a:xfrm flipH="1">
            <a:off x="4680325" y="1198275"/>
            <a:ext cx="450000" cy="827700"/>
          </a:xfrm>
          <a:prstGeom prst="straightConnector1">
            <a:avLst/>
          </a:prstGeom>
          <a:noFill/>
          <a:ln cap="flat" cmpd="sng" w="9525">
            <a:solidFill>
              <a:schemeClr val="dk2"/>
            </a:solidFill>
            <a:prstDash val="dot"/>
            <a:round/>
            <a:headEnd len="med" w="med" type="none"/>
            <a:tailEnd len="med" w="med" type="none"/>
          </a:ln>
        </p:spPr>
      </p:cxnSp>
      <p:cxnSp>
        <p:nvCxnSpPr>
          <p:cNvPr id="280" name="Google Shape;280;p33"/>
          <p:cNvCxnSpPr>
            <a:stCxn id="274" idx="1"/>
            <a:endCxn id="271" idx="6"/>
          </p:cNvCxnSpPr>
          <p:nvPr/>
        </p:nvCxnSpPr>
        <p:spPr>
          <a:xfrm flipH="1">
            <a:off x="4928425" y="2457725"/>
            <a:ext cx="1142400" cy="166800"/>
          </a:xfrm>
          <a:prstGeom prst="straightConnector1">
            <a:avLst/>
          </a:prstGeom>
          <a:noFill/>
          <a:ln cap="flat" cmpd="sng" w="9525">
            <a:solidFill>
              <a:schemeClr val="dk2"/>
            </a:solidFill>
            <a:prstDash val="dot"/>
            <a:round/>
            <a:headEnd len="med" w="med" type="none"/>
            <a:tailEnd len="med" w="med" type="none"/>
          </a:ln>
        </p:spPr>
      </p:cxnSp>
      <p:cxnSp>
        <p:nvCxnSpPr>
          <p:cNvPr id="281" name="Google Shape;281;p33"/>
          <p:cNvCxnSpPr>
            <a:stCxn id="275" idx="1"/>
            <a:endCxn id="271" idx="5"/>
          </p:cNvCxnSpPr>
          <p:nvPr/>
        </p:nvCxnSpPr>
        <p:spPr>
          <a:xfrm rot="10800000">
            <a:off x="4680475" y="3223250"/>
            <a:ext cx="1073700" cy="766500"/>
          </a:xfrm>
          <a:prstGeom prst="straightConnector1">
            <a:avLst/>
          </a:prstGeom>
          <a:noFill/>
          <a:ln cap="flat" cmpd="sng" w="9525">
            <a:solidFill>
              <a:schemeClr val="dk2"/>
            </a:solidFill>
            <a:prstDash val="dot"/>
            <a:round/>
            <a:headEnd len="med" w="med" type="none"/>
            <a:tailEnd len="med" w="med" type="none"/>
          </a:ln>
        </p:spPr>
      </p:cxnSp>
      <p:cxnSp>
        <p:nvCxnSpPr>
          <p:cNvPr id="282" name="Google Shape;282;p33"/>
          <p:cNvCxnSpPr>
            <a:stCxn id="276" idx="0"/>
            <a:endCxn id="271" idx="4"/>
          </p:cNvCxnSpPr>
          <p:nvPr/>
        </p:nvCxnSpPr>
        <p:spPr>
          <a:xfrm rot="10800000">
            <a:off x="4081800" y="3471225"/>
            <a:ext cx="0" cy="644100"/>
          </a:xfrm>
          <a:prstGeom prst="straightConnector1">
            <a:avLst/>
          </a:prstGeom>
          <a:noFill/>
          <a:ln cap="flat" cmpd="sng" w="9525">
            <a:solidFill>
              <a:schemeClr val="dk2"/>
            </a:solidFill>
            <a:prstDash val="dot"/>
            <a:round/>
            <a:headEnd len="med" w="med" type="none"/>
            <a:tailEnd len="med" w="med" type="none"/>
          </a:ln>
        </p:spPr>
      </p:cxnSp>
      <p:cxnSp>
        <p:nvCxnSpPr>
          <p:cNvPr id="283" name="Google Shape;283;p33"/>
          <p:cNvCxnSpPr>
            <a:stCxn id="277" idx="3"/>
            <a:endCxn id="271" idx="2"/>
          </p:cNvCxnSpPr>
          <p:nvPr/>
        </p:nvCxnSpPr>
        <p:spPr>
          <a:xfrm flipH="1" rot="10800000">
            <a:off x="1993225" y="2624675"/>
            <a:ext cx="1242000" cy="558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Large Language Models - a bit more in detail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Large Language Models</a:t>
            </a:r>
            <a:endParaRPr/>
          </a:p>
        </p:txBody>
      </p:sp>
      <p:sp>
        <p:nvSpPr>
          <p:cNvPr id="294" name="Google Shape;294;p35"/>
          <p:cNvSpPr txBox="1"/>
          <p:nvPr>
            <p:ph idx="1" type="body"/>
          </p:nvPr>
        </p:nvSpPr>
        <p:spPr>
          <a:xfrm>
            <a:off x="729450" y="2078875"/>
            <a:ext cx="76887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models are typically built using </a:t>
            </a:r>
            <a:r>
              <a:rPr b="1" lang="en-GB"/>
              <a:t>deep learning</a:t>
            </a:r>
            <a:r>
              <a:rPr lang="en-GB"/>
              <a:t> techniques, specifically using  </a:t>
            </a:r>
            <a:r>
              <a:rPr b="1" lang="en-GB">
                <a:highlight>
                  <a:srgbClr val="FFF2CC"/>
                </a:highlight>
              </a:rPr>
              <a:t>deep neural networks</a:t>
            </a:r>
            <a:r>
              <a:rPr lang="en-GB"/>
              <a:t>.</a:t>
            </a:r>
            <a:endParaRPr/>
          </a:p>
          <a:p>
            <a:pPr indent="0" lvl="0" marL="0" rtl="0" algn="l">
              <a:spcBef>
                <a:spcPts val="1500"/>
              </a:spcBef>
              <a:spcAft>
                <a:spcPts val="0"/>
              </a:spcAft>
              <a:buNone/>
            </a:pPr>
            <a:r>
              <a:rPr lang="en-GB"/>
              <a:t>LLMs, such as </a:t>
            </a:r>
            <a:r>
              <a:rPr lang="en-GB"/>
              <a:t>GPT, are trained using deep learning architectures like</a:t>
            </a:r>
            <a:r>
              <a:rPr lang="en-GB">
                <a:highlight>
                  <a:srgbClr val="FFF2CC"/>
                </a:highlight>
              </a:rPr>
              <a:t> </a:t>
            </a:r>
            <a:r>
              <a:rPr b="1" lang="en-GB">
                <a:highlight>
                  <a:srgbClr val="FFF2CC"/>
                </a:highlight>
              </a:rPr>
              <a:t>transformers</a:t>
            </a:r>
            <a:r>
              <a:rPr lang="en-GB"/>
              <a:t>. Transformers employ </a:t>
            </a:r>
            <a:r>
              <a:rPr b="1" lang="en-GB"/>
              <a:t>attention mechanisms</a:t>
            </a:r>
            <a:r>
              <a:rPr lang="en-GB"/>
              <a:t> that</a:t>
            </a:r>
            <a:r>
              <a:rPr lang="en-GB"/>
              <a:t> allow the model to weigh the importance of different words or phrases in a given context </a:t>
            </a:r>
            <a:r>
              <a:rPr lang="en-GB"/>
              <a:t>to capture depen</a:t>
            </a:r>
            <a:r>
              <a:rPr lang="en-GB"/>
              <a:t>dencies and relationships between words in a sentence.</a:t>
            </a:r>
            <a:endParaRPr/>
          </a:p>
          <a:p>
            <a:pPr indent="0" lvl="0" marL="0" rtl="0" algn="l">
              <a:spcBef>
                <a:spcPts val="1500"/>
              </a:spcBef>
              <a:spcAft>
                <a:spcPts val="0"/>
              </a:spcAft>
              <a:buNone/>
            </a:pPr>
            <a:r>
              <a:t/>
            </a:r>
            <a:endParaRPr/>
          </a:p>
          <a:p>
            <a:pPr indent="0" lvl="0" marL="0" rtl="0" algn="l">
              <a:lnSpc>
                <a:spcPct val="120000"/>
              </a:lnSpc>
              <a:spcBef>
                <a:spcPts val="1500"/>
              </a:spcBef>
              <a:spcAft>
                <a:spcPts val="0"/>
              </a:spcAft>
              <a:buNone/>
            </a:pPr>
            <a:r>
              <a:t/>
            </a:r>
            <a:endParaRPr/>
          </a:p>
          <a:p>
            <a:pPr indent="0" lvl="0" marL="0" rtl="0" algn="l">
              <a:spcBef>
                <a:spcPts val="1500"/>
              </a:spcBef>
              <a:spcAft>
                <a:spcPts val="1500"/>
              </a:spcAft>
              <a:buNone/>
            </a:pPr>
            <a:r>
              <a:t/>
            </a:r>
            <a:endParaRPr sz="1500"/>
          </a:p>
        </p:txBody>
      </p:sp>
      <p:pic>
        <p:nvPicPr>
          <p:cNvPr id="295" name="Google Shape;295;p35"/>
          <p:cNvPicPr preferRelativeResize="0"/>
          <p:nvPr/>
        </p:nvPicPr>
        <p:blipFill>
          <a:blip r:embed="rId3">
            <a:alphaModFix/>
          </a:blip>
          <a:stretch>
            <a:fillRect/>
          </a:stretch>
        </p:blipFill>
        <p:spPr>
          <a:xfrm>
            <a:off x="7183625" y="3398200"/>
            <a:ext cx="1359100" cy="1585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does LLMs work?</a:t>
            </a:r>
            <a:endParaRPr/>
          </a:p>
        </p:txBody>
      </p:sp>
      <p:sp>
        <p:nvSpPr>
          <p:cNvPr id="301" name="Google Shape;301;p36"/>
          <p:cNvSpPr txBox="1"/>
          <p:nvPr>
            <p:ph idx="1" type="body"/>
          </p:nvPr>
        </p:nvSpPr>
        <p:spPr>
          <a:xfrm>
            <a:off x="5158075" y="2440350"/>
            <a:ext cx="3755700" cy="22899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n-GB"/>
              <a:t>P</a:t>
            </a:r>
            <a:r>
              <a:rPr b="1" lang="en-GB"/>
              <a:t>retraining</a:t>
            </a:r>
            <a:r>
              <a:rPr lang="en-GB"/>
              <a:t>: the </a:t>
            </a:r>
            <a:r>
              <a:rPr b="1" lang="en-GB"/>
              <a:t>model learns to </a:t>
            </a:r>
            <a:r>
              <a:rPr b="1" lang="en-GB">
                <a:highlight>
                  <a:srgbClr val="FFF2CC"/>
                </a:highlight>
              </a:rPr>
              <a:t>predict the next word in a sentence </a:t>
            </a:r>
            <a:r>
              <a:rPr lang="en-GB">
                <a:highlight>
                  <a:srgbClr val="FFF2CC"/>
                </a:highlight>
              </a:rPr>
              <a:t>or predict </a:t>
            </a:r>
            <a:r>
              <a:rPr b="1" lang="en-GB">
                <a:highlight>
                  <a:srgbClr val="FFF2CC"/>
                </a:highlight>
              </a:rPr>
              <a:t>missing or masked words</a:t>
            </a:r>
            <a:r>
              <a:rPr lang="en-GB">
                <a:highlight>
                  <a:srgbClr val="FFF2CC"/>
                </a:highlight>
              </a:rPr>
              <a:t> in the input text</a:t>
            </a:r>
            <a:endParaRPr>
              <a:highlight>
                <a:srgbClr val="FFF2CC"/>
              </a:highlight>
            </a:endParaRPr>
          </a:p>
          <a:p>
            <a:pPr indent="0" lvl="0" marL="0" rtl="0" algn="l">
              <a:spcBef>
                <a:spcPts val="1500"/>
              </a:spcBef>
              <a:spcAft>
                <a:spcPts val="0"/>
              </a:spcAft>
              <a:buNone/>
            </a:pPr>
            <a:r>
              <a:rPr lang="en-GB"/>
              <a:t>F</a:t>
            </a:r>
            <a:r>
              <a:rPr b="1" lang="en-GB"/>
              <a:t>ine-tuning:</a:t>
            </a:r>
            <a:r>
              <a:rPr lang="en-GB"/>
              <a:t> for specific NLP tasks. This fine-tuning process helps </a:t>
            </a:r>
            <a:r>
              <a:rPr lang="en-GB">
                <a:highlight>
                  <a:srgbClr val="FFF2CC"/>
                </a:highlight>
              </a:rPr>
              <a:t>adapt</a:t>
            </a:r>
            <a:r>
              <a:rPr lang="en-GB"/>
              <a:t> the general language model to a </a:t>
            </a:r>
            <a:r>
              <a:rPr lang="en-GB">
                <a:highlight>
                  <a:srgbClr val="FFF2CC"/>
                </a:highlight>
              </a:rPr>
              <a:t>particular task </a:t>
            </a:r>
            <a:r>
              <a:rPr lang="en-GB"/>
              <a:t>or domain.</a:t>
            </a:r>
            <a:endParaRPr/>
          </a:p>
          <a:p>
            <a:pPr indent="0" lvl="0" marL="0" rtl="0" algn="l">
              <a:spcBef>
                <a:spcPts val="1500"/>
              </a:spcBef>
              <a:spcAft>
                <a:spcPts val="0"/>
              </a:spcAft>
              <a:buNone/>
            </a:pPr>
            <a:r>
              <a:t/>
            </a:r>
            <a:endParaRPr/>
          </a:p>
          <a:p>
            <a:pPr indent="0" lvl="0" marL="0" rtl="0" algn="l">
              <a:lnSpc>
                <a:spcPct val="120000"/>
              </a:lnSpc>
              <a:spcBef>
                <a:spcPts val="1500"/>
              </a:spcBef>
              <a:spcAft>
                <a:spcPts val="0"/>
              </a:spcAft>
              <a:buNone/>
            </a:pPr>
            <a:r>
              <a:t/>
            </a:r>
            <a:endParaRPr/>
          </a:p>
          <a:p>
            <a:pPr indent="0" lvl="0" marL="0" rtl="0" algn="l">
              <a:spcBef>
                <a:spcPts val="1500"/>
              </a:spcBef>
              <a:spcAft>
                <a:spcPts val="1500"/>
              </a:spcAft>
              <a:buNone/>
            </a:pPr>
            <a:r>
              <a:t/>
            </a:r>
            <a:endParaRPr sz="1500"/>
          </a:p>
        </p:txBody>
      </p:sp>
      <p:pic>
        <p:nvPicPr>
          <p:cNvPr id="302" name="Google Shape;302;p36"/>
          <p:cNvPicPr preferRelativeResize="0"/>
          <p:nvPr/>
        </p:nvPicPr>
        <p:blipFill>
          <a:blip r:embed="rId3">
            <a:alphaModFix/>
          </a:blip>
          <a:stretch>
            <a:fillRect/>
          </a:stretch>
        </p:blipFill>
        <p:spPr>
          <a:xfrm>
            <a:off x="1163250" y="1927575"/>
            <a:ext cx="3571450" cy="298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types of LLMs</a:t>
            </a:r>
            <a:endParaRPr b="0" sz="1300">
              <a:solidFill>
                <a:srgbClr val="27272A"/>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308" name="Google Shape;30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lang="en-GB"/>
              <a:t>Based on the Transformer architecture, here are some of the different types of large language models:</a:t>
            </a:r>
            <a:endParaRPr sz="1100">
              <a:solidFill>
                <a:srgbClr val="3F3F46"/>
              </a:solidFill>
              <a:highlight>
                <a:srgbClr val="FFFFFF"/>
              </a:highlight>
              <a:latin typeface="Times New Roman"/>
              <a:ea typeface="Times New Roman"/>
              <a:cs typeface="Times New Roman"/>
              <a:sym typeface="Times New Roman"/>
            </a:endParaRPr>
          </a:p>
          <a:p>
            <a:pPr indent="0" lvl="0" marL="0" rtl="0" algn="l">
              <a:lnSpc>
                <a:spcPct val="180000"/>
              </a:lnSpc>
              <a:spcBef>
                <a:spcPts val="2500"/>
              </a:spcBef>
              <a:spcAft>
                <a:spcPts val="2300"/>
              </a:spcAft>
              <a:buNone/>
            </a:pPr>
            <a:r>
              <a:t/>
            </a:r>
            <a:endParaRPr b="1" sz="2600">
              <a:solidFill>
                <a:schemeClr val="dk2"/>
              </a:solidFill>
              <a:latin typeface="Raleway"/>
              <a:ea typeface="Raleway"/>
              <a:cs typeface="Raleway"/>
              <a:sym typeface="Raleway"/>
            </a:endParaRPr>
          </a:p>
        </p:txBody>
      </p:sp>
      <p:sp>
        <p:nvSpPr>
          <p:cNvPr id="309" name="Google Shape;309;p37"/>
          <p:cNvSpPr txBox="1"/>
          <p:nvPr/>
        </p:nvSpPr>
        <p:spPr>
          <a:xfrm>
            <a:off x="729450" y="2624425"/>
            <a:ext cx="7396800" cy="1465200"/>
          </a:xfrm>
          <a:prstGeom prst="rect">
            <a:avLst/>
          </a:prstGeom>
          <a:noFill/>
          <a:ln>
            <a:noFill/>
          </a:ln>
        </p:spPr>
        <p:txBody>
          <a:bodyPr anchorCtr="0" anchor="t" bIns="91425" lIns="91425" spcFirstLastPara="1" rIns="91425" wrap="square" tIns="91425">
            <a:spAutoFit/>
          </a:bodyPr>
          <a:lstStyle/>
          <a:p>
            <a:pPr indent="-304800" lvl="0" marL="457200" rtl="0" algn="l">
              <a:lnSpc>
                <a:spcPct val="180000"/>
              </a:lnSpc>
              <a:spcBef>
                <a:spcPts val="0"/>
              </a:spcBef>
              <a:spcAft>
                <a:spcPts val="0"/>
              </a:spcAft>
              <a:buClr>
                <a:srgbClr val="3F3F46"/>
              </a:buClr>
              <a:buSzPts val="1200"/>
              <a:buFont typeface="Times New Roman"/>
              <a:buChar char="●"/>
            </a:pPr>
            <a:r>
              <a:rPr b="1" lang="en-GB" sz="1300">
                <a:solidFill>
                  <a:schemeClr val="accent1"/>
                </a:solidFill>
                <a:highlight>
                  <a:srgbClr val="FFF2CC"/>
                </a:highlight>
                <a:latin typeface="Lato"/>
                <a:ea typeface="Lato"/>
                <a:cs typeface="Lato"/>
                <a:sym typeface="Lato"/>
              </a:rPr>
              <a:t>Autoregressive Language Models</a:t>
            </a:r>
            <a:r>
              <a:rPr lang="en-GB" sz="1300">
                <a:solidFill>
                  <a:schemeClr val="accent1"/>
                </a:solidFill>
                <a:latin typeface="Lato"/>
                <a:ea typeface="Lato"/>
                <a:cs typeface="Lato"/>
                <a:sym typeface="Lato"/>
              </a:rPr>
              <a:t>, such as </a:t>
            </a:r>
            <a:r>
              <a:rPr b="1" lang="en-GB" sz="1300">
                <a:solidFill>
                  <a:schemeClr val="accent1"/>
                </a:solidFill>
                <a:highlight>
                  <a:srgbClr val="FFF2CC"/>
                </a:highlight>
                <a:latin typeface="Lato"/>
                <a:ea typeface="Lato"/>
                <a:cs typeface="Lato"/>
                <a:sym typeface="Lato"/>
              </a:rPr>
              <a:t>GPT</a:t>
            </a:r>
            <a:r>
              <a:rPr lang="en-GB" sz="1300">
                <a:solidFill>
                  <a:schemeClr val="accent1"/>
                </a:solidFill>
                <a:latin typeface="Lato"/>
                <a:ea typeface="Lato"/>
                <a:cs typeface="Lato"/>
                <a:sym typeface="Lato"/>
              </a:rPr>
              <a:t> (Generative Pre-trained Transformer), generate text by</a:t>
            </a:r>
            <a:r>
              <a:rPr lang="en-GB" sz="1300">
                <a:solidFill>
                  <a:schemeClr val="accent1"/>
                </a:solidFill>
                <a:highlight>
                  <a:srgbClr val="FFF2CC"/>
                </a:highlight>
                <a:latin typeface="Lato"/>
                <a:ea typeface="Lato"/>
                <a:cs typeface="Lato"/>
                <a:sym typeface="Lato"/>
              </a:rPr>
              <a:t> </a:t>
            </a:r>
            <a:r>
              <a:rPr b="1" lang="en-GB" sz="1300">
                <a:solidFill>
                  <a:schemeClr val="accent1"/>
                </a:solidFill>
                <a:highlight>
                  <a:srgbClr val="FFF2CC"/>
                </a:highlight>
                <a:latin typeface="Lato"/>
                <a:ea typeface="Lato"/>
                <a:cs typeface="Lato"/>
                <a:sym typeface="Lato"/>
              </a:rPr>
              <a:t>predicting the next token</a:t>
            </a:r>
            <a:r>
              <a:rPr lang="en-GB" sz="1300">
                <a:solidFill>
                  <a:schemeClr val="accent1"/>
                </a:solidFill>
                <a:latin typeface="Lato"/>
                <a:ea typeface="Lato"/>
                <a:cs typeface="Lato"/>
                <a:sym typeface="Lato"/>
              </a:rPr>
              <a:t> based on the preceding tokens. They process the input sequence in a left-to-right or right-to-left manner and generate text in a sequential and coherent manner.</a:t>
            </a:r>
            <a:endParaRPr/>
          </a:p>
        </p:txBody>
      </p:sp>
      <p:pic>
        <p:nvPicPr>
          <p:cNvPr id="310" name="Google Shape;310;p37"/>
          <p:cNvPicPr preferRelativeResize="0"/>
          <p:nvPr/>
        </p:nvPicPr>
        <p:blipFill>
          <a:blip r:embed="rId3">
            <a:alphaModFix/>
          </a:blip>
          <a:stretch>
            <a:fillRect/>
          </a:stretch>
        </p:blipFill>
        <p:spPr>
          <a:xfrm>
            <a:off x="4981263" y="599345"/>
            <a:ext cx="4059524" cy="936350"/>
          </a:xfrm>
          <a:prstGeom prst="rect">
            <a:avLst/>
          </a:prstGeom>
          <a:noFill/>
          <a:ln>
            <a:noFill/>
          </a:ln>
        </p:spPr>
      </p:pic>
      <p:sp>
        <p:nvSpPr>
          <p:cNvPr id="311" name="Google Shape;311;p37"/>
          <p:cNvSpPr txBox="1"/>
          <p:nvPr/>
        </p:nvSpPr>
        <p:spPr>
          <a:xfrm>
            <a:off x="994400" y="4286250"/>
            <a:ext cx="3000000" cy="6588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2500"/>
              </a:spcAft>
              <a:buNone/>
            </a:pPr>
            <a:r>
              <a:rPr i="1" lang="en-GB" sz="1100">
                <a:solidFill>
                  <a:srgbClr val="3F3F46"/>
                </a:solidFill>
                <a:highlight>
                  <a:srgbClr val="FFFFFF"/>
                </a:highlight>
                <a:latin typeface="Times New Roman"/>
                <a:ea typeface="Times New Roman"/>
                <a:cs typeface="Times New Roman"/>
                <a:sym typeface="Times New Roman"/>
              </a:rPr>
              <a:t>“Introducing new smartphone, the UltraPhone 3000, which is designed to”</a:t>
            </a:r>
            <a:endParaRPr i="1"/>
          </a:p>
        </p:txBody>
      </p:sp>
      <p:sp>
        <p:nvSpPr>
          <p:cNvPr id="312" name="Google Shape;312;p37"/>
          <p:cNvSpPr txBox="1"/>
          <p:nvPr/>
        </p:nvSpPr>
        <p:spPr>
          <a:xfrm>
            <a:off x="5326400" y="4241300"/>
            <a:ext cx="3646200" cy="6588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2500"/>
              </a:spcAft>
              <a:buNone/>
            </a:pPr>
            <a:r>
              <a:rPr i="1" lang="en-GB" sz="1100">
                <a:solidFill>
                  <a:srgbClr val="3F3F46"/>
                </a:solidFill>
                <a:highlight>
                  <a:srgbClr val="FFFFFF"/>
                </a:highlight>
                <a:latin typeface="Times New Roman"/>
                <a:ea typeface="Times New Roman"/>
                <a:cs typeface="Times New Roman"/>
                <a:sym typeface="Times New Roman"/>
              </a:rPr>
              <a:t>“redefine your mobile experience with its cutting-edge technology and unparalleled performance.”</a:t>
            </a:r>
            <a:endParaRPr i="1"/>
          </a:p>
        </p:txBody>
      </p:sp>
      <p:cxnSp>
        <p:nvCxnSpPr>
          <p:cNvPr id="313" name="Google Shape;313;p37"/>
          <p:cNvCxnSpPr/>
          <p:nvPr/>
        </p:nvCxnSpPr>
        <p:spPr>
          <a:xfrm>
            <a:off x="4266038" y="4565000"/>
            <a:ext cx="788700" cy="11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types of LLMs</a:t>
            </a:r>
            <a:endParaRPr b="0" sz="1300">
              <a:solidFill>
                <a:srgbClr val="27272A"/>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319" name="Google Shape;319;p38"/>
          <p:cNvSpPr txBox="1"/>
          <p:nvPr>
            <p:ph idx="1" type="body"/>
          </p:nvPr>
        </p:nvSpPr>
        <p:spPr>
          <a:xfrm>
            <a:off x="729450" y="1546600"/>
            <a:ext cx="7866000" cy="22611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t/>
            </a:r>
            <a:endParaRPr/>
          </a:p>
          <a:p>
            <a:pPr indent="-304800" lvl="0" marL="457200" rtl="0" algn="l">
              <a:lnSpc>
                <a:spcPct val="180000"/>
              </a:lnSpc>
              <a:spcBef>
                <a:spcPts val="2300"/>
              </a:spcBef>
              <a:spcAft>
                <a:spcPts val="0"/>
              </a:spcAft>
              <a:buClr>
                <a:srgbClr val="3F3F46"/>
              </a:buClr>
              <a:buSzPts val="1200"/>
              <a:buFont typeface="Times New Roman"/>
              <a:buChar char="●"/>
            </a:pPr>
            <a:r>
              <a:rPr b="1" lang="en-GB">
                <a:highlight>
                  <a:srgbClr val="FFF2CC"/>
                </a:highlight>
              </a:rPr>
              <a:t>Autoencoding Language Models</a:t>
            </a:r>
            <a:r>
              <a:rPr lang="en-GB"/>
              <a:t>, such as </a:t>
            </a:r>
            <a:r>
              <a:rPr b="1" lang="en-GB">
                <a:highlight>
                  <a:srgbClr val="FFF2CC"/>
                </a:highlight>
              </a:rPr>
              <a:t>BERT</a:t>
            </a:r>
            <a:r>
              <a:rPr lang="en-GB"/>
              <a:t> (</a:t>
            </a:r>
            <a:r>
              <a:rPr b="1" lang="en-GB"/>
              <a:t>Bidirectional Encoder Representations from Transformers</a:t>
            </a:r>
            <a:r>
              <a:rPr lang="en-GB"/>
              <a:t>), are trained to </a:t>
            </a:r>
            <a:r>
              <a:rPr lang="en-GB">
                <a:highlight>
                  <a:srgbClr val="FFF2CC"/>
                </a:highlight>
              </a:rPr>
              <a:t>r</a:t>
            </a:r>
            <a:r>
              <a:rPr b="1" lang="en-GB">
                <a:highlight>
                  <a:srgbClr val="FFF2CC"/>
                </a:highlight>
              </a:rPr>
              <a:t>econstruct the input sequence from corrupted or masked versions</a:t>
            </a:r>
            <a:r>
              <a:rPr lang="en-GB"/>
              <a:t> of it. BERT uses a technique called masked language modeling, where a certain percentage of tokens in the input sequence are randomly masked, and the model is trained to predict these masked tokens.</a:t>
            </a:r>
            <a:endParaRPr/>
          </a:p>
          <a:p>
            <a:pPr indent="0" lvl="0" marL="457200" rtl="0" algn="l">
              <a:lnSpc>
                <a:spcPct val="180000"/>
              </a:lnSpc>
              <a:spcBef>
                <a:spcPts val="23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lnSpc>
                <a:spcPct val="180000"/>
              </a:lnSpc>
              <a:spcBef>
                <a:spcPts val="2300"/>
              </a:spcBef>
              <a:spcAft>
                <a:spcPts val="2500"/>
              </a:spcAft>
              <a:buNone/>
            </a:pPr>
            <a:r>
              <a:t/>
            </a:r>
            <a:endParaRPr b="1" sz="2600">
              <a:solidFill>
                <a:schemeClr val="dk2"/>
              </a:solidFill>
              <a:latin typeface="Raleway"/>
              <a:ea typeface="Raleway"/>
              <a:cs typeface="Raleway"/>
              <a:sym typeface="Raleway"/>
            </a:endParaRPr>
          </a:p>
        </p:txBody>
      </p:sp>
      <p:pic>
        <p:nvPicPr>
          <p:cNvPr id="320" name="Google Shape;320;p38"/>
          <p:cNvPicPr preferRelativeResize="0"/>
          <p:nvPr/>
        </p:nvPicPr>
        <p:blipFill rotWithShape="1">
          <a:blip r:embed="rId3">
            <a:alphaModFix/>
          </a:blip>
          <a:srcRect b="29451" l="0" r="0" t="21413"/>
          <a:stretch/>
        </p:blipFill>
        <p:spPr>
          <a:xfrm>
            <a:off x="5131150" y="659850"/>
            <a:ext cx="3756251" cy="658800"/>
          </a:xfrm>
          <a:prstGeom prst="rect">
            <a:avLst/>
          </a:prstGeom>
          <a:noFill/>
          <a:ln>
            <a:noFill/>
          </a:ln>
        </p:spPr>
      </p:pic>
      <p:sp>
        <p:nvSpPr>
          <p:cNvPr id="321" name="Google Shape;321;p38"/>
          <p:cNvSpPr txBox="1"/>
          <p:nvPr/>
        </p:nvSpPr>
        <p:spPr>
          <a:xfrm>
            <a:off x="5200675" y="4035650"/>
            <a:ext cx="3486000" cy="6588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2500"/>
              </a:spcAft>
              <a:buNone/>
            </a:pPr>
            <a:r>
              <a:rPr i="1" lang="en-GB" sz="1100">
                <a:solidFill>
                  <a:srgbClr val="3F3F46"/>
                </a:solidFill>
                <a:highlight>
                  <a:srgbClr val="FFFFFF"/>
                </a:highlight>
                <a:latin typeface="Times New Roman"/>
                <a:ea typeface="Times New Roman"/>
                <a:cs typeface="Times New Roman"/>
                <a:sym typeface="Times New Roman"/>
              </a:rPr>
              <a:t>The latest superhero movie had an </a:t>
            </a:r>
            <a:r>
              <a:rPr b="1" i="1" lang="en-GB" sz="1050">
                <a:solidFill>
                  <a:srgbClr val="3F3F46"/>
                </a:solidFill>
                <a:highlight>
                  <a:srgbClr val="FFFFFF"/>
                </a:highlight>
                <a:latin typeface="Times New Roman"/>
                <a:ea typeface="Times New Roman"/>
                <a:cs typeface="Times New Roman"/>
                <a:sym typeface="Times New Roman"/>
              </a:rPr>
              <a:t>decent</a:t>
            </a:r>
            <a:r>
              <a:rPr i="1" lang="en-GB" sz="1100">
                <a:solidFill>
                  <a:srgbClr val="3F3F46"/>
                </a:solidFill>
                <a:highlight>
                  <a:srgbClr val="FFFFFF"/>
                </a:highlight>
                <a:latin typeface="Times New Roman"/>
                <a:ea typeface="Times New Roman"/>
                <a:cs typeface="Times New Roman"/>
                <a:sym typeface="Times New Roman"/>
              </a:rPr>
              <a:t> storyline, but the visual effects were </a:t>
            </a:r>
            <a:r>
              <a:rPr b="1" i="1" lang="en-GB" sz="1050">
                <a:solidFill>
                  <a:srgbClr val="3F3F46"/>
                </a:solidFill>
                <a:highlight>
                  <a:srgbClr val="FFFFFF"/>
                </a:highlight>
                <a:latin typeface="Times New Roman"/>
                <a:ea typeface="Times New Roman"/>
                <a:cs typeface="Times New Roman"/>
                <a:sym typeface="Times New Roman"/>
              </a:rPr>
              <a:t>mind-blowing</a:t>
            </a:r>
            <a:r>
              <a:rPr i="1" lang="en-GB" sz="1100">
                <a:solidFill>
                  <a:srgbClr val="3F3F46"/>
                </a:solidFill>
                <a:highlight>
                  <a:srgbClr val="FFFFFF"/>
                </a:highlight>
                <a:latin typeface="Times New Roman"/>
                <a:ea typeface="Times New Roman"/>
                <a:cs typeface="Times New Roman"/>
                <a:sym typeface="Times New Roman"/>
              </a:rPr>
              <a:t>.</a:t>
            </a:r>
            <a:endParaRPr i="1"/>
          </a:p>
        </p:txBody>
      </p:sp>
      <p:sp>
        <p:nvSpPr>
          <p:cNvPr id="322" name="Google Shape;322;p38"/>
          <p:cNvSpPr txBox="1"/>
          <p:nvPr/>
        </p:nvSpPr>
        <p:spPr>
          <a:xfrm>
            <a:off x="1017275" y="4034800"/>
            <a:ext cx="3000000" cy="6588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2500"/>
              </a:spcAft>
              <a:buNone/>
            </a:pPr>
            <a:r>
              <a:rPr i="1" lang="en-GB" sz="1100">
                <a:solidFill>
                  <a:srgbClr val="3F3F46"/>
                </a:solidFill>
                <a:highlight>
                  <a:srgbClr val="FFFFFF"/>
                </a:highlight>
                <a:latin typeface="Times New Roman"/>
                <a:ea typeface="Times New Roman"/>
                <a:cs typeface="Times New Roman"/>
                <a:sym typeface="Times New Roman"/>
              </a:rPr>
              <a:t>The latest superhero movie had an _______ storyline, but the visual effects were _______.</a:t>
            </a:r>
            <a:endParaRPr b="1" i="1" sz="2600">
              <a:solidFill>
                <a:schemeClr val="dk2"/>
              </a:solidFill>
              <a:latin typeface="Raleway"/>
              <a:ea typeface="Raleway"/>
              <a:cs typeface="Raleway"/>
              <a:sym typeface="Raleway"/>
            </a:endParaRPr>
          </a:p>
        </p:txBody>
      </p:sp>
      <p:cxnSp>
        <p:nvCxnSpPr>
          <p:cNvPr id="323" name="Google Shape;323;p38"/>
          <p:cNvCxnSpPr/>
          <p:nvPr/>
        </p:nvCxnSpPr>
        <p:spPr>
          <a:xfrm>
            <a:off x="4179450" y="4358500"/>
            <a:ext cx="788700" cy="11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576025" y="610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Important Steps</a:t>
            </a:r>
            <a:endParaRPr/>
          </a:p>
        </p:txBody>
      </p:sp>
      <p:grpSp>
        <p:nvGrpSpPr>
          <p:cNvPr id="329" name="Google Shape;329;p39"/>
          <p:cNvGrpSpPr/>
          <p:nvPr/>
        </p:nvGrpSpPr>
        <p:grpSpPr>
          <a:xfrm>
            <a:off x="308838" y="1623975"/>
            <a:ext cx="3558375" cy="924600"/>
            <a:chOff x="308838" y="1242975"/>
            <a:chExt cx="3558375" cy="924600"/>
          </a:xfrm>
        </p:grpSpPr>
        <p:cxnSp>
          <p:nvCxnSpPr>
            <p:cNvPr id="330" name="Google Shape;330;p39"/>
            <p:cNvCxnSpPr/>
            <p:nvPr/>
          </p:nvCxnSpPr>
          <p:spPr>
            <a:xfrm rot="10800000">
              <a:off x="2642013" y="1654113"/>
              <a:ext cx="1225200" cy="0"/>
            </a:xfrm>
            <a:prstGeom prst="straightConnector1">
              <a:avLst/>
            </a:prstGeom>
            <a:noFill/>
            <a:ln cap="flat" cmpd="sng" w="9525">
              <a:solidFill>
                <a:srgbClr val="307BF3"/>
              </a:solidFill>
              <a:prstDash val="solid"/>
              <a:round/>
              <a:headEnd len="sm" w="sm" type="none"/>
              <a:tailEnd len="med" w="med" type="oval"/>
            </a:ln>
          </p:spPr>
        </p:cxnSp>
        <p:sp>
          <p:nvSpPr>
            <p:cNvPr id="331" name="Google Shape;331;p39"/>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highlight>
                    <a:schemeClr val="lt1"/>
                  </a:highlight>
                </a:rPr>
                <a:t>Pre-training</a:t>
              </a:r>
              <a:endParaRPr b="1" sz="1200">
                <a:highlight>
                  <a:schemeClr val="lt1"/>
                </a:highlight>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292100" lvl="0" marL="182880" rtl="0" algn="l">
                <a:spcBef>
                  <a:spcPts val="0"/>
                </a:spcBef>
                <a:spcAft>
                  <a:spcPts val="0"/>
                </a:spcAft>
                <a:buSzPts val="1000"/>
                <a:buFont typeface="Golos Text"/>
                <a:buChar char="●"/>
              </a:pPr>
              <a:r>
                <a:rPr b="1" lang="en-GB" sz="1000">
                  <a:latin typeface="Golos Text"/>
                  <a:ea typeface="Golos Text"/>
                  <a:cs typeface="Golos Text"/>
                  <a:sym typeface="Golos Text"/>
                </a:rPr>
                <a:t>Unsupervised</a:t>
              </a:r>
              <a:r>
                <a:rPr lang="en-GB" sz="1000">
                  <a:latin typeface="Golos Text"/>
                  <a:ea typeface="Golos Text"/>
                  <a:cs typeface="Golos Text"/>
                  <a:sym typeface="Golos Text"/>
                </a:rPr>
                <a:t> training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Unlabelled text</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No specific output or input pairs </a:t>
              </a:r>
              <a:endParaRPr sz="800">
                <a:latin typeface="Roboto"/>
                <a:ea typeface="Roboto"/>
                <a:cs typeface="Roboto"/>
                <a:sym typeface="Roboto"/>
              </a:endParaRPr>
            </a:p>
          </p:txBody>
        </p:sp>
      </p:grpSp>
      <p:grpSp>
        <p:nvGrpSpPr>
          <p:cNvPr id="332" name="Google Shape;332;p39"/>
          <p:cNvGrpSpPr/>
          <p:nvPr/>
        </p:nvGrpSpPr>
        <p:grpSpPr>
          <a:xfrm>
            <a:off x="308838" y="3027125"/>
            <a:ext cx="3263100" cy="924600"/>
            <a:chOff x="308838" y="2646125"/>
            <a:chExt cx="3263100" cy="924600"/>
          </a:xfrm>
        </p:grpSpPr>
        <p:cxnSp>
          <p:nvCxnSpPr>
            <p:cNvPr id="333" name="Google Shape;333;p39"/>
            <p:cNvCxnSpPr/>
            <p:nvPr/>
          </p:nvCxnSpPr>
          <p:spPr>
            <a:xfrm rot="10800000">
              <a:off x="2641938" y="3108425"/>
              <a:ext cx="930000" cy="0"/>
            </a:xfrm>
            <a:prstGeom prst="straightConnector1">
              <a:avLst/>
            </a:prstGeom>
            <a:noFill/>
            <a:ln cap="flat" cmpd="sng" w="9525">
              <a:solidFill>
                <a:srgbClr val="0E65F0"/>
              </a:solidFill>
              <a:prstDash val="solid"/>
              <a:round/>
              <a:headEnd len="sm" w="sm" type="none"/>
              <a:tailEnd len="med" w="med" type="oval"/>
            </a:ln>
          </p:spPr>
        </p:cxnSp>
        <p:sp>
          <p:nvSpPr>
            <p:cNvPr id="334" name="Google Shape;334;p39"/>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Fine-tuning</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Downstream tasks (NLG, Classification etc)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Input-output pairs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b="1" lang="en-GB" sz="1000">
                  <a:latin typeface="Golos Text"/>
                  <a:ea typeface="Golos Text"/>
                  <a:cs typeface="Golos Text"/>
                  <a:sym typeface="Golos Text"/>
                </a:rPr>
                <a:t>Supervised</a:t>
              </a:r>
              <a:r>
                <a:rPr lang="en-GB" sz="1000">
                  <a:latin typeface="Golos Text"/>
                  <a:ea typeface="Golos Text"/>
                  <a:cs typeface="Golos Text"/>
                  <a:sym typeface="Golos Text"/>
                </a:rPr>
                <a:t> training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Labelled data </a:t>
              </a:r>
              <a:endParaRPr sz="800">
                <a:latin typeface="Roboto"/>
                <a:ea typeface="Roboto"/>
                <a:cs typeface="Roboto"/>
                <a:sym typeface="Roboto"/>
              </a:endParaRPr>
            </a:p>
          </p:txBody>
        </p:sp>
      </p:grpSp>
      <p:grpSp>
        <p:nvGrpSpPr>
          <p:cNvPr id="335" name="Google Shape;335;p39"/>
          <p:cNvGrpSpPr/>
          <p:nvPr/>
        </p:nvGrpSpPr>
        <p:grpSpPr>
          <a:xfrm>
            <a:off x="4657738" y="4027300"/>
            <a:ext cx="4162750" cy="924600"/>
            <a:chOff x="4657738" y="3646300"/>
            <a:chExt cx="4162750" cy="924600"/>
          </a:xfrm>
        </p:grpSpPr>
        <p:cxnSp>
          <p:nvCxnSpPr>
            <p:cNvPr id="336" name="Google Shape;336;p39"/>
            <p:cNvCxnSpPr/>
            <p:nvPr/>
          </p:nvCxnSpPr>
          <p:spPr>
            <a:xfrm>
              <a:off x="4657738" y="3854000"/>
              <a:ext cx="1838700" cy="0"/>
            </a:xfrm>
            <a:prstGeom prst="straightConnector1">
              <a:avLst/>
            </a:prstGeom>
            <a:noFill/>
            <a:ln cap="flat" cmpd="sng" w="9525">
              <a:solidFill>
                <a:srgbClr val="0D5DDF"/>
              </a:solidFill>
              <a:prstDash val="solid"/>
              <a:round/>
              <a:headEnd len="sm" w="sm" type="none"/>
              <a:tailEnd len="med" w="med" type="oval"/>
            </a:ln>
          </p:spPr>
        </p:cxnSp>
        <p:sp>
          <p:nvSpPr>
            <p:cNvPr id="337" name="Google Shape;337;p39"/>
            <p:cNvSpPr txBox="1"/>
            <p:nvPr/>
          </p:nvSpPr>
          <p:spPr>
            <a:xfrm>
              <a:off x="6696488" y="364630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Input-Encoding</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Convert Text to numeric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More tokenisation</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Positional encoding (tokens sequence and relations)</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Embedding (co-occurence of tokens in corpora) </a:t>
              </a:r>
              <a:endParaRPr sz="1000">
                <a:latin typeface="Golos Text"/>
                <a:ea typeface="Golos Text"/>
                <a:cs typeface="Golos Text"/>
                <a:sym typeface="Golos Text"/>
              </a:endParaRPr>
            </a:p>
            <a:p>
              <a:pPr indent="0" lvl="0" marL="0" rtl="0" algn="l">
                <a:spcBef>
                  <a:spcPts val="0"/>
                </a:spcBef>
                <a:spcAft>
                  <a:spcPts val="1600"/>
                </a:spcAft>
                <a:buNone/>
              </a:pPr>
              <a:r>
                <a:t/>
              </a:r>
              <a:endParaRPr sz="800">
                <a:latin typeface="Roboto"/>
                <a:ea typeface="Roboto"/>
                <a:cs typeface="Roboto"/>
                <a:sym typeface="Roboto"/>
              </a:endParaRPr>
            </a:p>
          </p:txBody>
        </p:sp>
      </p:grpSp>
      <p:grpSp>
        <p:nvGrpSpPr>
          <p:cNvPr id="338" name="Google Shape;338;p39"/>
          <p:cNvGrpSpPr/>
          <p:nvPr/>
        </p:nvGrpSpPr>
        <p:grpSpPr>
          <a:xfrm>
            <a:off x="5209838" y="1035950"/>
            <a:ext cx="3610650" cy="924600"/>
            <a:chOff x="5209838" y="976275"/>
            <a:chExt cx="3610650" cy="924600"/>
          </a:xfrm>
        </p:grpSpPr>
        <p:sp>
          <p:nvSpPr>
            <p:cNvPr id="339" name="Google Shape;339;p39"/>
            <p:cNvSpPr txBox="1"/>
            <p:nvPr/>
          </p:nvSpPr>
          <p:spPr>
            <a:xfrm>
              <a:off x="6696488" y="9762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highlight>
                    <a:schemeClr val="lt1"/>
                  </a:highlight>
                </a:rPr>
                <a:t>Sampling or Beam search</a:t>
              </a:r>
              <a:endParaRPr b="1" sz="1200">
                <a:highlight>
                  <a:schemeClr val="lt1"/>
                </a:highlight>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GB" sz="1000">
                  <a:latin typeface="Golos Text"/>
                  <a:ea typeface="Golos Text"/>
                  <a:cs typeface="Golos Text"/>
                  <a:sym typeface="Golos Text"/>
                </a:rPr>
                <a:t>Probabilistic decoding technique</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Sampling probability (creativity)</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Beam search (deterministic)  </a:t>
              </a:r>
              <a:endParaRPr sz="800">
                <a:latin typeface="Roboto"/>
                <a:ea typeface="Roboto"/>
                <a:cs typeface="Roboto"/>
                <a:sym typeface="Roboto"/>
              </a:endParaRPr>
            </a:p>
          </p:txBody>
        </p:sp>
        <p:cxnSp>
          <p:nvCxnSpPr>
            <p:cNvPr id="340" name="Google Shape;340;p39"/>
            <p:cNvCxnSpPr/>
            <p:nvPr/>
          </p:nvCxnSpPr>
          <p:spPr>
            <a:xfrm>
              <a:off x="5209838" y="1654113"/>
              <a:ext cx="1286700" cy="0"/>
            </a:xfrm>
            <a:prstGeom prst="straightConnector1">
              <a:avLst/>
            </a:prstGeom>
            <a:noFill/>
            <a:ln cap="flat" cmpd="sng" w="9525">
              <a:solidFill>
                <a:srgbClr val="0944A1"/>
              </a:solidFill>
              <a:prstDash val="solid"/>
              <a:round/>
              <a:headEnd len="sm" w="sm" type="none"/>
              <a:tailEnd len="med" w="med" type="oval"/>
            </a:ln>
          </p:spPr>
        </p:cxnSp>
      </p:grpSp>
      <p:grpSp>
        <p:nvGrpSpPr>
          <p:cNvPr id="341" name="Google Shape;341;p39"/>
          <p:cNvGrpSpPr/>
          <p:nvPr/>
        </p:nvGrpSpPr>
        <p:grpSpPr>
          <a:xfrm>
            <a:off x="5610288" y="2531613"/>
            <a:ext cx="3210200" cy="924600"/>
            <a:chOff x="5610288" y="2150613"/>
            <a:chExt cx="3210200" cy="924600"/>
          </a:xfrm>
        </p:grpSpPr>
        <p:cxnSp>
          <p:nvCxnSpPr>
            <p:cNvPr id="342" name="Google Shape;342;p39"/>
            <p:cNvCxnSpPr/>
            <p:nvPr/>
          </p:nvCxnSpPr>
          <p:spPr>
            <a:xfrm>
              <a:off x="5610288" y="2775650"/>
              <a:ext cx="886200" cy="0"/>
            </a:xfrm>
            <a:prstGeom prst="straightConnector1">
              <a:avLst/>
            </a:prstGeom>
            <a:noFill/>
            <a:ln cap="flat" cmpd="sng" w="9525">
              <a:solidFill>
                <a:srgbClr val="0C58D3"/>
              </a:solidFill>
              <a:prstDash val="solid"/>
              <a:round/>
              <a:headEnd len="sm" w="sm" type="none"/>
              <a:tailEnd len="med" w="med" type="oval"/>
            </a:ln>
          </p:spPr>
        </p:cxnSp>
        <p:sp>
          <p:nvSpPr>
            <p:cNvPr id="343" name="Google Shape;343;p39"/>
            <p:cNvSpPr txBox="1"/>
            <p:nvPr/>
          </p:nvSpPr>
          <p:spPr>
            <a:xfrm>
              <a:off x="6696488" y="2150613"/>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Autoregressive Generation (GPT)</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Predicting tokens one at a time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Uses seed prompts  </a:t>
              </a:r>
              <a:endParaRPr sz="1000">
                <a:latin typeface="Golos Text"/>
                <a:ea typeface="Golos Text"/>
                <a:cs typeface="Golos Text"/>
                <a:sym typeface="Golos Text"/>
              </a:endParaRPr>
            </a:p>
            <a:p>
              <a:pPr indent="0" lvl="0" marL="0" rtl="0" algn="l">
                <a:spcBef>
                  <a:spcPts val="0"/>
                </a:spcBef>
                <a:spcAft>
                  <a:spcPts val="1600"/>
                </a:spcAft>
                <a:buNone/>
              </a:pPr>
              <a:r>
                <a:t/>
              </a:r>
              <a:endParaRPr sz="800">
                <a:latin typeface="Roboto"/>
                <a:ea typeface="Roboto"/>
                <a:cs typeface="Roboto"/>
                <a:sym typeface="Roboto"/>
              </a:endParaRPr>
            </a:p>
          </p:txBody>
        </p:sp>
      </p:grpSp>
      <p:grpSp>
        <p:nvGrpSpPr>
          <p:cNvPr id="344" name="Google Shape;344;p39"/>
          <p:cNvGrpSpPr/>
          <p:nvPr/>
        </p:nvGrpSpPr>
        <p:grpSpPr>
          <a:xfrm>
            <a:off x="2601236" y="1035951"/>
            <a:ext cx="3922200" cy="3915924"/>
            <a:chOff x="2610905" y="610653"/>
            <a:chExt cx="3922200" cy="3922200"/>
          </a:xfrm>
        </p:grpSpPr>
        <p:sp>
          <p:nvSpPr>
            <p:cNvPr id="345" name="Google Shape;345;p39"/>
            <p:cNvSpPr/>
            <p:nvPr/>
          </p:nvSpPr>
          <p:spPr>
            <a:xfrm rot="-4980021">
              <a:off x="3204123" y="1186472"/>
              <a:ext cx="2771960" cy="2771960"/>
            </a:xfrm>
            <a:prstGeom prst="blockArc">
              <a:avLst>
                <a:gd fmla="val 12602522" name="adj1"/>
                <a:gd fmla="val 16867657" name="adj2"/>
                <a:gd fmla="val 20844" name="adj3"/>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rot="7920309">
              <a:off x="3183402" y="1183149"/>
              <a:ext cx="2777207" cy="2777207"/>
            </a:xfrm>
            <a:prstGeom prst="blockArc">
              <a:avLst>
                <a:gd fmla="val 12602522" name="adj1"/>
                <a:gd fmla="val 16867657" name="adj2"/>
                <a:gd fmla="val 20844" name="adj3"/>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rot="3600063">
              <a:off x="3186335" y="1195681"/>
              <a:ext cx="2777488" cy="2777488"/>
            </a:xfrm>
            <a:prstGeom prst="blockArc">
              <a:avLst>
                <a:gd fmla="val 12602522" name="adj1"/>
                <a:gd fmla="val 16867657" name="adj2"/>
                <a:gd fmla="val 20844" name="adj3"/>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rot="4024705">
              <a:off x="5326681" y="1940898"/>
              <a:ext cx="578477" cy="579147"/>
            </a:xfrm>
            <a:prstGeom prst="pie">
              <a:avLst>
                <a:gd fmla="val 6190354" name="adj1"/>
                <a:gd fmla="val 14996165" name="adj2"/>
              </a:avLst>
            </a:prstGeom>
            <a:solidFill>
              <a:srgbClr val="0C58D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rot="-6816027">
              <a:off x="5326729" y="1940918"/>
              <a:ext cx="578485" cy="579035"/>
            </a:xfrm>
            <a:prstGeom prst="pie">
              <a:avLst>
                <a:gd fmla="val 4028252" name="adj1"/>
                <a:gd fmla="val 17183677" name="adj2"/>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rot="-9359762">
              <a:off x="3193941" y="1176205"/>
              <a:ext cx="2777287" cy="2777287"/>
            </a:xfrm>
            <a:prstGeom prst="blockArc">
              <a:avLst>
                <a:gd fmla="val 12602522" name="adj1"/>
                <a:gd fmla="val 16867657" name="adj2"/>
                <a:gd fmla="val 20844" name="adj3"/>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rot="-8936366">
              <a:off x="3659126" y="3173505"/>
              <a:ext cx="578551" cy="578963"/>
            </a:xfrm>
            <a:prstGeom prst="pie">
              <a:avLst>
                <a:gd fmla="val 6190354" name="adj1"/>
                <a:gd fmla="val 14996165" name="adj2"/>
              </a:avLst>
            </a:prstGeom>
            <a:solidFill>
              <a:srgbClr val="0E65F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rot="1824498">
              <a:off x="3659375" y="3173497"/>
              <a:ext cx="578475" cy="578885"/>
            </a:xfrm>
            <a:prstGeom prst="pie">
              <a:avLst>
                <a:gd fmla="val 4028252" name="adj1"/>
                <a:gd fmla="val 17183677" name="adj2"/>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rot="-600092">
              <a:off x="3198852" y="1195456"/>
              <a:ext cx="2777611" cy="2777611"/>
            </a:xfrm>
            <a:prstGeom prst="blockArc">
              <a:avLst>
                <a:gd fmla="val 12513247" name="adj1"/>
                <a:gd fmla="val 16867657" name="adj2"/>
                <a:gd fmla="val 20844" name="adj3"/>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rot="-176551">
              <a:off x="4312105" y="1195442"/>
              <a:ext cx="578563" cy="579162"/>
            </a:xfrm>
            <a:prstGeom prst="pie">
              <a:avLst>
                <a:gd fmla="val 6190354" name="adj1"/>
                <a:gd fmla="val 14996165" name="adj2"/>
              </a:avLst>
            </a:prstGeom>
            <a:solidFill>
              <a:srgbClr val="0944A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rot="10584085">
              <a:off x="4312088" y="1195622"/>
              <a:ext cx="578340" cy="578939"/>
            </a:xfrm>
            <a:prstGeom prst="pie">
              <a:avLst>
                <a:gd fmla="val 4028252" name="adj1"/>
                <a:gd fmla="val 17183677"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rot="8344778">
              <a:off x="4940929" y="3162886"/>
              <a:ext cx="578465" cy="578888"/>
            </a:xfrm>
            <a:prstGeom prst="pie">
              <a:avLst>
                <a:gd fmla="val 6190354" name="adj1"/>
                <a:gd fmla="val 14996165" name="adj2"/>
              </a:avLst>
            </a:prstGeom>
            <a:solidFill>
              <a:srgbClr val="0D5DD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rot="-2495643">
              <a:off x="4941000" y="3162728"/>
              <a:ext cx="578445" cy="579093"/>
            </a:xfrm>
            <a:prstGeom prst="pie">
              <a:avLst>
                <a:gd fmla="val 4028252" name="adj1"/>
                <a:gd fmla="val 17183677"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rot="-4556960">
              <a:off x="3257335" y="1939059"/>
              <a:ext cx="578302" cy="578957"/>
            </a:xfrm>
            <a:prstGeom prst="pie">
              <a:avLst>
                <a:gd fmla="val 6190354" name="adj1"/>
                <a:gd fmla="val 14996165" name="adj2"/>
              </a:avLst>
            </a:prstGeom>
            <a:solidFill>
              <a:srgbClr val="307BF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rot="6204541">
              <a:off x="3257468" y="1938977"/>
              <a:ext cx="578264" cy="578917"/>
            </a:xfrm>
            <a:prstGeom prst="pie">
              <a:avLst>
                <a:gd fmla="val 4028252" name="adj1"/>
                <a:gd fmla="val 17183677"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361" name="Google Shape;361;p39"/>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362" name="Google Shape;362;p39"/>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363" name="Google Shape;363;p39"/>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364" name="Google Shape;364;p39"/>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Topics Covered</a:t>
            </a:r>
            <a:endParaRPr/>
          </a:p>
        </p:txBody>
      </p:sp>
      <p:sp>
        <p:nvSpPr>
          <p:cNvPr id="193" name="Google Shape;193;p22"/>
          <p:cNvSpPr txBox="1"/>
          <p:nvPr>
            <p:ph idx="1" type="body"/>
          </p:nvPr>
        </p:nvSpPr>
        <p:spPr>
          <a:xfrm>
            <a:off x="727650" y="1920325"/>
            <a:ext cx="7688700" cy="2261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NLP basic concepts for text generation (NLG)</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Tokenization, Embedding, Positional Encoding</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Decoding Methods: Greedy Search, Random Sampling, Beam Search, top-k sampling, top-p sampling</a:t>
            </a:r>
            <a:endParaRPr sz="1500">
              <a:solidFill>
                <a:schemeClr val="dk2"/>
              </a:solidFill>
              <a:latin typeface="Raleway"/>
              <a:ea typeface="Raleway"/>
              <a:cs typeface="Raleway"/>
              <a:sym typeface="Raleway"/>
            </a:endParaRPr>
          </a:p>
          <a:p>
            <a:pPr indent="-323850" lvl="0" marL="4572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Large Language Models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Generative AI</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Understanding Large Language Models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Applications</a:t>
            </a:r>
            <a:endParaRPr sz="1500">
              <a:solidFill>
                <a:schemeClr val="dk2"/>
              </a:solidFill>
              <a:latin typeface="Raleway"/>
              <a:ea typeface="Raleway"/>
              <a:cs typeface="Raleway"/>
              <a:sym typeface="Raleway"/>
            </a:endParaRPr>
          </a:p>
          <a:p>
            <a:pPr indent="-323850" lvl="0" marL="4572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Ethical Considerations: </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Stochastic Parrots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GB" sz="1500">
                <a:solidFill>
                  <a:schemeClr val="dk2"/>
                </a:solidFill>
                <a:latin typeface="Raleway"/>
                <a:ea typeface="Raleway"/>
                <a:cs typeface="Raleway"/>
                <a:sym typeface="Raleway"/>
              </a:rPr>
              <a:t>Hallucinations</a:t>
            </a:r>
            <a:endParaRPr sz="1500">
              <a:solidFill>
                <a:schemeClr val="dk2"/>
              </a:solidFill>
              <a:latin typeface="Raleway"/>
              <a:ea typeface="Raleway"/>
              <a:cs typeface="Raleway"/>
              <a:sym typeface="Raleway"/>
            </a:endParaRPr>
          </a:p>
          <a:p>
            <a:pPr indent="-304800" lvl="0" marL="457200" rtl="0" algn="l">
              <a:lnSpc>
                <a:spcPct val="100000"/>
              </a:lnSpc>
              <a:spcBef>
                <a:spcPts val="0"/>
              </a:spcBef>
              <a:spcAft>
                <a:spcPts val="0"/>
              </a:spcAft>
              <a:buSzPts val="1200"/>
              <a:buChar char="●"/>
            </a:pPr>
            <a:r>
              <a:rPr lang="en-GB" sz="1500">
                <a:solidFill>
                  <a:schemeClr val="dk2"/>
                </a:solidFill>
                <a:latin typeface="Raleway"/>
                <a:ea typeface="Raleway"/>
                <a:cs typeface="Raleway"/>
                <a:sym typeface="Raleway"/>
              </a:rPr>
              <a:t>GPT Models</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Decoding Methods</a:t>
            </a:r>
            <a:endParaRPr/>
          </a:p>
        </p:txBody>
      </p:sp>
      <p:sp>
        <p:nvSpPr>
          <p:cNvPr id="370" name="Google Shape;370;p40"/>
          <p:cNvSpPr txBox="1"/>
          <p:nvPr/>
        </p:nvSpPr>
        <p:spPr>
          <a:xfrm>
            <a:off x="2988125" y="19191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GB" sz="1600">
                <a:solidFill>
                  <a:schemeClr val="accent1"/>
                </a:solidFill>
                <a:highlight>
                  <a:srgbClr val="FFF2CC"/>
                </a:highlight>
                <a:latin typeface="Lato"/>
                <a:ea typeface="Lato"/>
                <a:cs typeface="Lato"/>
                <a:sym typeface="Lato"/>
              </a:rPr>
              <a:t>How to choose the next token?</a:t>
            </a:r>
            <a:endParaRPr sz="2300" u="sng"/>
          </a:p>
        </p:txBody>
      </p:sp>
      <p:sp>
        <p:nvSpPr>
          <p:cNvPr id="371" name="Google Shape;371;p40"/>
          <p:cNvSpPr txBox="1"/>
          <p:nvPr/>
        </p:nvSpPr>
        <p:spPr>
          <a:xfrm>
            <a:off x="766313" y="3945675"/>
            <a:ext cx="3738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highlight>
                  <a:schemeClr val="lt1"/>
                </a:highlight>
                <a:latin typeface="Lato"/>
                <a:ea typeface="Lato"/>
                <a:cs typeface="Lato"/>
                <a:sym typeface="Lato"/>
              </a:rPr>
              <a:t>Greedy search always chooses the word with the highest probability, which is “cat”. Subsequently, greedy search chooses the next word with the highest probability, which is “is”.</a:t>
            </a:r>
            <a:endParaRPr sz="1300">
              <a:solidFill>
                <a:schemeClr val="accent1"/>
              </a:solidFill>
              <a:highlight>
                <a:schemeClr val="lt1"/>
              </a:highlight>
              <a:latin typeface="Lato"/>
              <a:ea typeface="Lato"/>
              <a:cs typeface="Lato"/>
              <a:sym typeface="Lato"/>
            </a:endParaRPr>
          </a:p>
        </p:txBody>
      </p:sp>
      <p:sp>
        <p:nvSpPr>
          <p:cNvPr id="372" name="Google Shape;372;p40"/>
          <p:cNvSpPr txBox="1"/>
          <p:nvPr/>
        </p:nvSpPr>
        <p:spPr>
          <a:xfrm>
            <a:off x="766313" y="2816775"/>
            <a:ext cx="3436800" cy="112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GB" sz="1600">
                <a:solidFill>
                  <a:schemeClr val="accent1"/>
                </a:solidFill>
                <a:highlight>
                  <a:schemeClr val="lt1"/>
                </a:highlight>
                <a:latin typeface="Lato"/>
                <a:ea typeface="Lato"/>
                <a:cs typeface="Lato"/>
                <a:sym typeface="Lato"/>
              </a:rPr>
              <a:t>Greedy search</a:t>
            </a:r>
            <a:endParaRPr sz="1600">
              <a:solidFill>
                <a:schemeClr val="accent1"/>
              </a:solidFill>
              <a:highlight>
                <a:schemeClr val="lt1"/>
              </a:highlight>
              <a:latin typeface="Lato"/>
              <a:ea typeface="Lato"/>
              <a:cs typeface="Lato"/>
              <a:sym typeface="Lato"/>
            </a:endParaRPr>
          </a:p>
          <a:p>
            <a:pPr indent="0" lvl="0" marL="0" rtl="0" algn="l">
              <a:lnSpc>
                <a:spcPct val="115000"/>
              </a:lnSpc>
              <a:spcBef>
                <a:spcPts val="1800"/>
              </a:spcBef>
              <a:spcAft>
                <a:spcPts val="1800"/>
              </a:spcAft>
              <a:buNone/>
            </a:pPr>
            <a:r>
              <a:rPr lang="en-GB" sz="1300">
                <a:solidFill>
                  <a:schemeClr val="accent1"/>
                </a:solidFill>
                <a:highlight>
                  <a:schemeClr val="lt1"/>
                </a:highlight>
                <a:latin typeface="Lato"/>
                <a:ea typeface="Lato"/>
                <a:cs typeface="Lato"/>
                <a:sym typeface="Lato"/>
              </a:rPr>
              <a:t>Selecting the token with the </a:t>
            </a:r>
            <a:r>
              <a:rPr lang="en-GB" sz="1300">
                <a:solidFill>
                  <a:schemeClr val="accent1"/>
                </a:solidFill>
                <a:highlight>
                  <a:srgbClr val="FFF2CC"/>
                </a:highlight>
                <a:latin typeface="Lato"/>
                <a:ea typeface="Lato"/>
                <a:cs typeface="Lato"/>
                <a:sym typeface="Lato"/>
              </a:rPr>
              <a:t>highest probability at each step</a:t>
            </a:r>
            <a:endParaRPr sz="1350">
              <a:solidFill>
                <a:srgbClr val="111827"/>
              </a:solidFill>
              <a:highlight>
                <a:srgbClr val="FFF2CC"/>
              </a:highlight>
              <a:latin typeface="Times New Roman"/>
              <a:ea typeface="Times New Roman"/>
              <a:cs typeface="Times New Roman"/>
              <a:sym typeface="Times New Roman"/>
            </a:endParaRPr>
          </a:p>
        </p:txBody>
      </p:sp>
      <p:sp>
        <p:nvSpPr>
          <p:cNvPr id="373" name="Google Shape;373;p40"/>
          <p:cNvSpPr txBox="1"/>
          <p:nvPr/>
        </p:nvSpPr>
        <p:spPr>
          <a:xfrm>
            <a:off x="8330100" y="4839050"/>
            <a:ext cx="813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Source</a:t>
            </a:r>
            <a:endParaRPr sz="1200"/>
          </a:p>
        </p:txBody>
      </p:sp>
      <p:pic>
        <p:nvPicPr>
          <p:cNvPr id="374" name="Google Shape;374;p40"/>
          <p:cNvPicPr preferRelativeResize="0"/>
          <p:nvPr/>
        </p:nvPicPr>
        <p:blipFill>
          <a:blip r:embed="rId4">
            <a:alphaModFix/>
          </a:blip>
          <a:stretch>
            <a:fillRect/>
          </a:stretch>
        </p:blipFill>
        <p:spPr>
          <a:xfrm>
            <a:off x="4929487" y="2865400"/>
            <a:ext cx="3280448" cy="1750325"/>
          </a:xfrm>
          <a:prstGeom prst="rect">
            <a:avLst/>
          </a:prstGeom>
          <a:noFill/>
          <a:ln>
            <a:noFill/>
          </a:ln>
        </p:spPr>
      </p:pic>
      <p:sp>
        <p:nvSpPr>
          <p:cNvPr id="375" name="Google Shape;375;p40"/>
          <p:cNvSpPr txBox="1"/>
          <p:nvPr/>
        </p:nvSpPr>
        <p:spPr>
          <a:xfrm>
            <a:off x="766325" y="2379950"/>
            <a:ext cx="786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300">
                <a:solidFill>
                  <a:schemeClr val="accent1"/>
                </a:solidFill>
                <a:highlight>
                  <a:schemeClr val="lt1"/>
                </a:highlight>
                <a:latin typeface="Lato"/>
                <a:ea typeface="Lato"/>
                <a:cs typeface="Lato"/>
                <a:sym typeface="Lato"/>
              </a:rPr>
              <a:t>The model calculates a </a:t>
            </a:r>
            <a:r>
              <a:rPr b="1" i="1" lang="en-GB" sz="1300">
                <a:solidFill>
                  <a:schemeClr val="accent1"/>
                </a:solidFill>
                <a:highlight>
                  <a:srgbClr val="FFF2CC"/>
                </a:highlight>
                <a:latin typeface="Lato"/>
                <a:ea typeface="Lato"/>
                <a:cs typeface="Lato"/>
                <a:sym typeface="Lato"/>
              </a:rPr>
              <a:t>likelihood</a:t>
            </a:r>
            <a:r>
              <a:rPr i="1" lang="en-GB" sz="1300">
                <a:solidFill>
                  <a:schemeClr val="accent1"/>
                </a:solidFill>
                <a:highlight>
                  <a:schemeClr val="lt1"/>
                </a:highlight>
                <a:latin typeface="Lato"/>
                <a:ea typeface="Lato"/>
                <a:cs typeface="Lato"/>
                <a:sym typeface="Lato"/>
              </a:rPr>
              <a:t> for each token in its vocabulary. The decoding strategy then picks one as the output.</a:t>
            </a:r>
            <a:endParaRPr i="1" sz="1300">
              <a:solidFill>
                <a:schemeClr val="accent1"/>
              </a:solidFill>
              <a:highlight>
                <a:schemeClr val="lt1"/>
              </a:highlight>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Decoding Methods: Random Sampling</a:t>
            </a:r>
            <a:endParaRPr/>
          </a:p>
        </p:txBody>
      </p:sp>
      <p:sp>
        <p:nvSpPr>
          <p:cNvPr id="381" name="Google Shape;381;p41"/>
          <p:cNvSpPr txBox="1"/>
          <p:nvPr>
            <p:ph idx="1" type="body"/>
          </p:nvPr>
        </p:nvSpPr>
        <p:spPr>
          <a:xfrm>
            <a:off x="727650" y="1918600"/>
            <a:ext cx="7688700" cy="22611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GB">
                <a:highlight>
                  <a:schemeClr val="lt1"/>
                </a:highlight>
              </a:rPr>
              <a:t>Instead of always choosing the word with the highest probability, the model randomly selects a word based on these probabilities. This randomness can lead to more diverse and varied output.</a:t>
            </a:r>
            <a:endParaRPr>
              <a:highlight>
                <a:schemeClr val="lt1"/>
              </a:highlight>
            </a:endParaRPr>
          </a:p>
          <a:p>
            <a:pPr indent="0" lvl="0" marL="0" rtl="0" algn="l">
              <a:spcBef>
                <a:spcPts val="1800"/>
              </a:spcBef>
              <a:spcAft>
                <a:spcPts val="0"/>
              </a:spcAft>
              <a:buNone/>
            </a:pPr>
            <a:r>
              <a:rPr lang="en-GB">
                <a:highlight>
                  <a:schemeClr val="lt1"/>
                </a:highlight>
              </a:rPr>
              <a:t>For example, let's say the model is generating a sentence and the top three words with their probabilities are: </a:t>
            </a:r>
            <a:br>
              <a:rPr lang="en-GB">
                <a:highlight>
                  <a:schemeClr val="lt1"/>
                </a:highlight>
              </a:rPr>
            </a:br>
            <a:r>
              <a:rPr lang="en-GB">
                <a:highlight>
                  <a:schemeClr val="lt1"/>
                </a:highlight>
              </a:rPr>
              <a:t>	</a:t>
            </a:r>
            <a:r>
              <a:rPr i="1" lang="en-GB">
                <a:highlight>
                  <a:schemeClr val="lt1"/>
                </a:highlight>
              </a:rPr>
              <a:t>Red </a:t>
            </a:r>
            <a:r>
              <a:rPr lang="en-GB">
                <a:highlight>
                  <a:schemeClr val="lt1"/>
                </a:highlight>
              </a:rPr>
              <a:t>(0.4)</a:t>
            </a:r>
            <a:br>
              <a:rPr lang="en-GB">
                <a:highlight>
                  <a:schemeClr val="lt1"/>
                </a:highlight>
              </a:rPr>
            </a:br>
            <a:r>
              <a:rPr i="1" lang="en-GB">
                <a:highlight>
                  <a:schemeClr val="lt1"/>
                </a:highlight>
              </a:rPr>
              <a:t>	Cat </a:t>
            </a:r>
            <a:r>
              <a:rPr lang="en-GB">
                <a:highlight>
                  <a:schemeClr val="lt1"/>
                </a:highlight>
              </a:rPr>
              <a:t>(0.6)</a:t>
            </a:r>
            <a:br>
              <a:rPr lang="en-GB">
                <a:highlight>
                  <a:schemeClr val="lt1"/>
                </a:highlight>
              </a:rPr>
            </a:br>
            <a:br>
              <a:rPr lang="en-GB">
                <a:highlight>
                  <a:schemeClr val="lt1"/>
                </a:highlight>
              </a:rPr>
            </a:br>
            <a:r>
              <a:rPr lang="en-GB">
                <a:highlight>
                  <a:schemeClr val="lt1"/>
                </a:highlight>
              </a:rPr>
              <a:t>In random sampling, the model will make a </a:t>
            </a:r>
            <a:r>
              <a:rPr b="1" lang="en-GB">
                <a:highlight>
                  <a:srgbClr val="FFF2CC"/>
                </a:highlight>
              </a:rPr>
              <a:t>random choice</a:t>
            </a:r>
            <a:r>
              <a:rPr lang="en-GB">
                <a:highlight>
                  <a:schemeClr val="lt1"/>
                </a:highlight>
              </a:rPr>
              <a:t>, so it might select "cat" with a 60% chance and “red” with a 40% chance.</a:t>
            </a:r>
            <a:endParaRPr b="1">
              <a:highlight>
                <a:schemeClr val="lt1"/>
              </a:highlight>
            </a:endParaRPr>
          </a:p>
          <a:p>
            <a:pPr indent="0" lvl="0" marL="0" rtl="0" algn="l">
              <a:spcBef>
                <a:spcPts val="15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b="1"/>
          </a:p>
        </p:txBody>
      </p:sp>
      <p:pic>
        <p:nvPicPr>
          <p:cNvPr id="382" name="Google Shape;382;p41"/>
          <p:cNvPicPr preferRelativeResize="0"/>
          <p:nvPr/>
        </p:nvPicPr>
        <p:blipFill>
          <a:blip r:embed="rId3">
            <a:alphaModFix/>
          </a:blip>
          <a:stretch>
            <a:fillRect/>
          </a:stretch>
        </p:blipFill>
        <p:spPr>
          <a:xfrm>
            <a:off x="6677825" y="2"/>
            <a:ext cx="2750499" cy="1467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Decoding Methods: Beam Search</a:t>
            </a:r>
            <a:endParaRPr/>
          </a:p>
        </p:txBody>
      </p:sp>
      <p:sp>
        <p:nvSpPr>
          <p:cNvPr id="388" name="Google Shape;388;p42"/>
          <p:cNvSpPr txBox="1"/>
          <p:nvPr>
            <p:ph idx="1" type="body"/>
          </p:nvPr>
        </p:nvSpPr>
        <p:spPr>
          <a:xfrm>
            <a:off x="729450" y="2078875"/>
            <a:ext cx="3390000" cy="22611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t/>
            </a:r>
            <a:endParaRPr b="1">
              <a:highlight>
                <a:schemeClr val="lt1"/>
              </a:highlight>
            </a:endParaRPr>
          </a:p>
          <a:p>
            <a:pPr indent="0" lvl="0" marL="0" rtl="0" algn="l">
              <a:spcBef>
                <a:spcPts val="1800"/>
              </a:spcBef>
              <a:spcAft>
                <a:spcPts val="0"/>
              </a:spcAft>
              <a:buNone/>
            </a:pPr>
            <a:r>
              <a:rPr lang="en-GB">
                <a:highlight>
                  <a:schemeClr val="lt1"/>
                </a:highlight>
              </a:rPr>
              <a:t>Beach Search </a:t>
            </a:r>
            <a:r>
              <a:rPr b="1" lang="en-GB">
                <a:highlight>
                  <a:schemeClr val="lt1"/>
                </a:highlight>
              </a:rPr>
              <a:t>explores </a:t>
            </a:r>
            <a:r>
              <a:rPr b="1" lang="en-GB">
                <a:highlight>
                  <a:srgbClr val="FFF2CC"/>
                </a:highlight>
              </a:rPr>
              <a:t>multiple paths</a:t>
            </a:r>
            <a:r>
              <a:rPr b="1" lang="en-GB">
                <a:highlight>
                  <a:schemeClr val="lt1"/>
                </a:highlight>
              </a:rPr>
              <a:t> and selects the sequence with the highest overall probability. </a:t>
            </a:r>
            <a:endParaRPr b="1" i="1" sz="1350">
              <a:solidFill>
                <a:srgbClr val="111827"/>
              </a:solidFill>
              <a:latin typeface="Times New Roman"/>
              <a:ea typeface="Times New Roman"/>
              <a:cs typeface="Times New Roman"/>
              <a:sym typeface="Times New Roman"/>
            </a:endParaRPr>
          </a:p>
          <a:p>
            <a:pPr indent="0" lvl="0" marL="0" rtl="0" algn="l">
              <a:spcBef>
                <a:spcPts val="18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b="1"/>
          </a:p>
        </p:txBody>
      </p:sp>
      <p:pic>
        <p:nvPicPr>
          <p:cNvPr id="389" name="Google Shape;389;p42"/>
          <p:cNvPicPr preferRelativeResize="0"/>
          <p:nvPr/>
        </p:nvPicPr>
        <p:blipFill>
          <a:blip r:embed="rId3">
            <a:alphaModFix/>
          </a:blip>
          <a:stretch>
            <a:fillRect/>
          </a:stretch>
        </p:blipFill>
        <p:spPr>
          <a:xfrm>
            <a:off x="4119450" y="1944750"/>
            <a:ext cx="4719749" cy="2395214"/>
          </a:xfrm>
          <a:prstGeom prst="rect">
            <a:avLst/>
          </a:prstGeom>
          <a:noFill/>
          <a:ln>
            <a:noFill/>
          </a:ln>
        </p:spPr>
      </p:pic>
      <p:sp>
        <p:nvSpPr>
          <p:cNvPr id="390" name="Google Shape;390;p42"/>
          <p:cNvSpPr txBox="1"/>
          <p:nvPr/>
        </p:nvSpPr>
        <p:spPr>
          <a:xfrm>
            <a:off x="8330100" y="4839050"/>
            <a:ext cx="813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4"/>
              </a:rPr>
              <a:t>Source</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Decoding Methods: Top-K sampling</a:t>
            </a:r>
            <a:endParaRPr/>
          </a:p>
        </p:txBody>
      </p:sp>
      <p:sp>
        <p:nvSpPr>
          <p:cNvPr id="396" name="Google Shape;396;p43"/>
          <p:cNvSpPr txBox="1"/>
          <p:nvPr>
            <p:ph idx="1" type="body"/>
          </p:nvPr>
        </p:nvSpPr>
        <p:spPr>
          <a:xfrm>
            <a:off x="729450" y="1653350"/>
            <a:ext cx="7688700" cy="22611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GB">
                <a:highlight>
                  <a:schemeClr val="lt1"/>
                </a:highlight>
              </a:rPr>
              <a:t>Top-K sampling is used to ensure that the less probable words should not have any chance at all, compared to random sampling. It </a:t>
            </a:r>
            <a:r>
              <a:rPr lang="en-GB">
                <a:highlight>
                  <a:srgbClr val="FFF2CC"/>
                </a:highlight>
              </a:rPr>
              <a:t>limits the selection to the top-K most likely</a:t>
            </a:r>
            <a:r>
              <a:rPr lang="en-GB">
                <a:highlight>
                  <a:schemeClr val="lt1"/>
                </a:highlight>
              </a:rPr>
              <a:t> tokens at each step. </a:t>
            </a:r>
            <a:endParaRPr>
              <a:highlight>
                <a:schemeClr val="lt1"/>
              </a:highlight>
            </a:endParaRPr>
          </a:p>
          <a:p>
            <a:pPr indent="0" lvl="0" marL="0" rtl="0" algn="l">
              <a:spcBef>
                <a:spcPts val="1800"/>
              </a:spcBef>
              <a:spcAft>
                <a:spcPts val="0"/>
              </a:spcAft>
              <a:buNone/>
            </a:pPr>
            <a:r>
              <a:rPr lang="en-GB">
                <a:highlight>
                  <a:schemeClr val="lt1"/>
                </a:highlight>
              </a:rPr>
              <a:t>	</a:t>
            </a:r>
            <a:endParaRPr>
              <a:highlight>
                <a:schemeClr val="lt1"/>
              </a:highlight>
            </a:endParaRPr>
          </a:p>
          <a:p>
            <a:pPr indent="0" lvl="0" marL="0" rtl="0" algn="l">
              <a:spcBef>
                <a:spcPts val="1500"/>
              </a:spcBef>
              <a:spcAft>
                <a:spcPts val="0"/>
              </a:spcAft>
              <a:buNone/>
            </a:pPr>
            <a:r>
              <a:t/>
            </a:r>
            <a:endParaRPr>
              <a:highlight>
                <a:schemeClr val="lt1"/>
              </a:highlight>
            </a:endParaRPr>
          </a:p>
          <a:p>
            <a:pPr indent="0" lvl="0" marL="0" rtl="0" algn="l">
              <a:spcBef>
                <a:spcPts val="0"/>
              </a:spcBef>
              <a:spcAft>
                <a:spcPts val="1600"/>
              </a:spcAft>
              <a:buNone/>
            </a:pPr>
            <a:r>
              <a:t/>
            </a:r>
            <a:endParaRPr>
              <a:highlight>
                <a:schemeClr val="lt1"/>
              </a:highlight>
            </a:endParaRPr>
          </a:p>
        </p:txBody>
      </p:sp>
      <p:pic>
        <p:nvPicPr>
          <p:cNvPr id="397" name="Google Shape;397;p43"/>
          <p:cNvPicPr preferRelativeResize="0"/>
          <p:nvPr/>
        </p:nvPicPr>
        <p:blipFill>
          <a:blip r:embed="rId3">
            <a:alphaModFix/>
          </a:blip>
          <a:stretch>
            <a:fillRect/>
          </a:stretch>
        </p:blipFill>
        <p:spPr>
          <a:xfrm>
            <a:off x="3930975" y="2263213"/>
            <a:ext cx="5270323" cy="2465324"/>
          </a:xfrm>
          <a:prstGeom prst="rect">
            <a:avLst/>
          </a:prstGeom>
          <a:noFill/>
          <a:ln>
            <a:noFill/>
          </a:ln>
        </p:spPr>
      </p:pic>
      <p:sp>
        <p:nvSpPr>
          <p:cNvPr id="398" name="Google Shape;398;p43"/>
          <p:cNvSpPr txBox="1"/>
          <p:nvPr/>
        </p:nvSpPr>
        <p:spPr>
          <a:xfrm>
            <a:off x="768875" y="4528500"/>
            <a:ext cx="80577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lang="en-GB" sz="1300">
                <a:solidFill>
                  <a:schemeClr val="accent1"/>
                </a:solidFill>
                <a:highlight>
                  <a:schemeClr val="lt1"/>
                </a:highlight>
                <a:latin typeface="Lato"/>
                <a:ea typeface="Lato"/>
                <a:cs typeface="Lato"/>
                <a:sym typeface="Lato"/>
              </a:rPr>
              <a:t>With Top-K sampling and K = 2, the model will only consider the top two candidates, since they have the highest probabilities.</a:t>
            </a:r>
            <a:endParaRPr/>
          </a:p>
        </p:txBody>
      </p:sp>
      <p:sp>
        <p:nvSpPr>
          <p:cNvPr id="399" name="Google Shape;399;p43"/>
          <p:cNvSpPr txBox="1"/>
          <p:nvPr/>
        </p:nvSpPr>
        <p:spPr>
          <a:xfrm>
            <a:off x="8159200" y="4243700"/>
            <a:ext cx="55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4"/>
              </a:rPr>
              <a:t>Source</a:t>
            </a:r>
            <a:endParaRPr sz="1200"/>
          </a:p>
        </p:txBody>
      </p:sp>
      <p:pic>
        <p:nvPicPr>
          <p:cNvPr id="400" name="Google Shape;400;p43"/>
          <p:cNvPicPr preferRelativeResize="0"/>
          <p:nvPr/>
        </p:nvPicPr>
        <p:blipFill>
          <a:blip r:embed="rId5">
            <a:alphaModFix/>
          </a:blip>
          <a:stretch>
            <a:fillRect/>
          </a:stretch>
        </p:blipFill>
        <p:spPr>
          <a:xfrm>
            <a:off x="685600" y="2415475"/>
            <a:ext cx="4021048" cy="2049800"/>
          </a:xfrm>
          <a:prstGeom prst="rect">
            <a:avLst/>
          </a:prstGeom>
          <a:noFill/>
          <a:ln>
            <a:noFill/>
          </a:ln>
        </p:spPr>
      </p:pic>
      <p:cxnSp>
        <p:nvCxnSpPr>
          <p:cNvPr id="401" name="Google Shape;401;p43"/>
          <p:cNvCxnSpPr/>
          <p:nvPr/>
        </p:nvCxnSpPr>
        <p:spPr>
          <a:xfrm flipH="1" rot="10800000">
            <a:off x="4325648" y="3429275"/>
            <a:ext cx="649800" cy="11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Decoding Methods: Top-p sampling</a:t>
            </a:r>
            <a:endParaRPr/>
          </a:p>
        </p:txBody>
      </p:sp>
      <p:sp>
        <p:nvSpPr>
          <p:cNvPr id="407" name="Google Shape;407;p44"/>
          <p:cNvSpPr txBox="1"/>
          <p:nvPr>
            <p:ph idx="1" type="body"/>
          </p:nvPr>
        </p:nvSpPr>
        <p:spPr>
          <a:xfrm>
            <a:off x="790650" y="1853850"/>
            <a:ext cx="7688700" cy="22611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GB">
                <a:highlight>
                  <a:schemeClr val="lt1"/>
                </a:highlight>
              </a:rPr>
              <a:t>Top-p sampling considers a subset of tokens that have a </a:t>
            </a:r>
            <a:r>
              <a:rPr lang="en-GB">
                <a:highlight>
                  <a:srgbClr val="FFF2CC"/>
                </a:highlight>
              </a:rPr>
              <a:t>cumulative probability above a certain threshold.</a:t>
            </a:r>
            <a:endParaRPr sz="1500">
              <a:solidFill>
                <a:srgbClr val="292929"/>
              </a:solidFill>
              <a:highlight>
                <a:srgbClr val="FFF2CC"/>
              </a:highlight>
              <a:latin typeface="Georgia"/>
              <a:ea typeface="Georgia"/>
              <a:cs typeface="Georgia"/>
              <a:sym typeface="Georgia"/>
            </a:endParaRPr>
          </a:p>
          <a:p>
            <a:pPr indent="0" lvl="0" marL="0" rtl="0" algn="l">
              <a:lnSpc>
                <a:spcPct val="100000"/>
              </a:lnSpc>
              <a:spcBef>
                <a:spcPts val="1800"/>
              </a:spcBef>
              <a:spcAft>
                <a:spcPts val="0"/>
              </a:spcAft>
              <a:buNone/>
            </a:pPr>
            <a:r>
              <a:t/>
            </a:r>
            <a:endParaRPr sz="1500">
              <a:solidFill>
                <a:srgbClr val="292929"/>
              </a:solidFill>
              <a:highlight>
                <a:srgbClr val="FFFFFF"/>
              </a:highlight>
              <a:latin typeface="Georgia"/>
              <a:ea typeface="Georgia"/>
              <a:cs typeface="Georgia"/>
              <a:sym typeface="Georgia"/>
            </a:endParaRPr>
          </a:p>
        </p:txBody>
      </p:sp>
      <p:pic>
        <p:nvPicPr>
          <p:cNvPr id="408" name="Google Shape;408;p44"/>
          <p:cNvPicPr preferRelativeResize="0"/>
          <p:nvPr/>
        </p:nvPicPr>
        <p:blipFill>
          <a:blip r:embed="rId3">
            <a:alphaModFix/>
          </a:blip>
          <a:stretch>
            <a:fillRect/>
          </a:stretch>
        </p:blipFill>
        <p:spPr>
          <a:xfrm>
            <a:off x="1352699" y="2414375"/>
            <a:ext cx="6797399" cy="2545725"/>
          </a:xfrm>
          <a:prstGeom prst="rect">
            <a:avLst/>
          </a:prstGeom>
          <a:noFill/>
          <a:ln>
            <a:noFill/>
          </a:ln>
        </p:spPr>
      </p:pic>
      <p:sp>
        <p:nvSpPr>
          <p:cNvPr id="409" name="Google Shape;409;p44"/>
          <p:cNvSpPr txBox="1"/>
          <p:nvPr/>
        </p:nvSpPr>
        <p:spPr>
          <a:xfrm>
            <a:off x="7058450" y="4717975"/>
            <a:ext cx="72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4"/>
              </a:rPr>
              <a:t>Source</a:t>
            </a:r>
            <a:endParaRPr sz="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Decoding Methods: Random Sampling (II)</a:t>
            </a:r>
            <a:endParaRPr/>
          </a:p>
        </p:txBody>
      </p:sp>
      <p:sp>
        <p:nvSpPr>
          <p:cNvPr id="415" name="Google Shape;415;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lt1"/>
                </a:highlight>
              </a:rPr>
              <a:t>Alternative to top-p and top-k, is using the temperature. Temperature is a number used to tune the degree of randomness.</a:t>
            </a:r>
            <a:endParaRPr>
              <a:highlight>
                <a:schemeClr val="lt1"/>
              </a:highlight>
            </a:endParaRPr>
          </a:p>
          <a:p>
            <a:pPr indent="0" lvl="0" marL="0" rtl="0" algn="l">
              <a:spcBef>
                <a:spcPts val="1600"/>
              </a:spcBef>
              <a:spcAft>
                <a:spcPts val="1600"/>
              </a:spcAft>
              <a:buNone/>
            </a:pPr>
            <a:r>
              <a:t/>
            </a:r>
            <a:endParaRPr>
              <a:highlight>
                <a:schemeClr val="lt1"/>
              </a:highlight>
            </a:endParaRPr>
          </a:p>
        </p:txBody>
      </p:sp>
      <p:pic>
        <p:nvPicPr>
          <p:cNvPr id="416" name="Google Shape;416;p45"/>
          <p:cNvPicPr preferRelativeResize="0"/>
          <p:nvPr/>
        </p:nvPicPr>
        <p:blipFill>
          <a:blip r:embed="rId3">
            <a:alphaModFix/>
          </a:blip>
          <a:stretch>
            <a:fillRect/>
          </a:stretch>
        </p:blipFill>
        <p:spPr>
          <a:xfrm>
            <a:off x="3889950" y="2598875"/>
            <a:ext cx="4833802" cy="2261100"/>
          </a:xfrm>
          <a:prstGeom prst="rect">
            <a:avLst/>
          </a:prstGeom>
          <a:noFill/>
          <a:ln>
            <a:noFill/>
          </a:ln>
        </p:spPr>
      </p:pic>
      <p:sp>
        <p:nvSpPr>
          <p:cNvPr id="417" name="Google Shape;417;p45"/>
          <p:cNvSpPr txBox="1"/>
          <p:nvPr/>
        </p:nvSpPr>
        <p:spPr>
          <a:xfrm>
            <a:off x="789100" y="2915575"/>
            <a:ext cx="3000000" cy="174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accent1"/>
                </a:solidFill>
                <a:highlight>
                  <a:schemeClr val="lt1"/>
                </a:highlight>
                <a:latin typeface="Lato"/>
                <a:ea typeface="Lato"/>
                <a:cs typeface="Lato"/>
                <a:sym typeface="Lato"/>
              </a:rPr>
              <a:t>A lower temperature means less randomness; a temperature of 0 will always yield the same output. </a:t>
            </a:r>
            <a:endParaRPr sz="1300">
              <a:solidFill>
                <a:schemeClr val="accent1"/>
              </a:solidFill>
              <a:highlight>
                <a:schemeClr val="lt1"/>
              </a:highlight>
              <a:latin typeface="Lato"/>
              <a:ea typeface="Lato"/>
              <a:cs typeface="Lato"/>
              <a:sym typeface="Lato"/>
            </a:endParaRPr>
          </a:p>
          <a:p>
            <a:pPr indent="0" lvl="0" marL="0" rtl="0" algn="l">
              <a:lnSpc>
                <a:spcPct val="115000"/>
              </a:lnSpc>
              <a:spcBef>
                <a:spcPts val="1600"/>
              </a:spcBef>
              <a:spcAft>
                <a:spcPts val="1600"/>
              </a:spcAft>
              <a:buNone/>
            </a:pPr>
            <a:r>
              <a:rPr lang="en-GB" sz="1300">
                <a:solidFill>
                  <a:schemeClr val="accent1"/>
                </a:solidFill>
                <a:highlight>
                  <a:schemeClr val="lt1"/>
                </a:highlight>
                <a:latin typeface="Lato"/>
                <a:ea typeface="Lato"/>
                <a:cs typeface="Lato"/>
                <a:sym typeface="Lato"/>
              </a:rPr>
              <a:t>High temperature means more randomness, which can help the model give more creative outputs.</a:t>
            </a:r>
            <a:endParaRPr sz="1300">
              <a:solidFill>
                <a:schemeClr val="accent1"/>
              </a:solidFill>
              <a:highlight>
                <a:schemeClr val="lt1"/>
              </a:highlight>
              <a:latin typeface="Lato"/>
              <a:ea typeface="Lato"/>
              <a:cs typeface="Lato"/>
              <a:sym typeface="Lato"/>
            </a:endParaRPr>
          </a:p>
        </p:txBody>
      </p:sp>
      <p:sp>
        <p:nvSpPr>
          <p:cNvPr id="418" name="Google Shape;418;p45"/>
          <p:cNvSpPr txBox="1"/>
          <p:nvPr/>
        </p:nvSpPr>
        <p:spPr>
          <a:xfrm>
            <a:off x="6095800" y="4859975"/>
            <a:ext cx="72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u="sng">
                <a:solidFill>
                  <a:schemeClr val="hlink"/>
                </a:solidFill>
                <a:hlinkClick r:id="rId4"/>
              </a:rPr>
              <a:t>Source</a:t>
            </a:r>
            <a:endParaRPr sz="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Language Models APIs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Popular </a:t>
            </a:r>
            <a:r>
              <a:rPr lang="en-GB"/>
              <a:t>Language Model APIs</a:t>
            </a:r>
            <a:endParaRPr/>
          </a:p>
        </p:txBody>
      </p:sp>
      <p:sp>
        <p:nvSpPr>
          <p:cNvPr id="429" name="Google Shape;429;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GB"/>
              <a:t>Language Model </a:t>
            </a:r>
            <a:r>
              <a:rPr b="1" lang="en-GB"/>
              <a:t>APIs enable developers to access pre-trained models </a:t>
            </a:r>
            <a:r>
              <a:rPr lang="en-GB"/>
              <a:t>and integrate their language capabilities into various applications.</a:t>
            </a:r>
            <a:endParaRPr/>
          </a:p>
          <a:p>
            <a:pPr indent="-311150" lvl="0" marL="457200" rtl="0" algn="l">
              <a:spcBef>
                <a:spcPts val="1500"/>
              </a:spcBef>
              <a:spcAft>
                <a:spcPts val="0"/>
              </a:spcAft>
              <a:buSzPts val="1300"/>
              <a:buChar char="-"/>
            </a:pPr>
            <a:r>
              <a:rPr b="1" lang="en-GB"/>
              <a:t>OpenAI API</a:t>
            </a:r>
            <a:r>
              <a:rPr lang="en-GB"/>
              <a:t>: allows developers to make requests to generate text, answer questions, create conversational agents, and more.</a:t>
            </a:r>
            <a:br>
              <a:rPr lang="en-GB"/>
            </a:br>
            <a:endParaRPr/>
          </a:p>
          <a:p>
            <a:pPr indent="-311150" lvl="0" marL="457200" rtl="0" algn="l">
              <a:spcBef>
                <a:spcPts val="0"/>
              </a:spcBef>
              <a:spcAft>
                <a:spcPts val="0"/>
              </a:spcAft>
              <a:buSzPts val="1300"/>
              <a:buChar char="-"/>
            </a:pPr>
            <a:r>
              <a:rPr b="1" lang="en-GB"/>
              <a:t>Hugging Face Transformers</a:t>
            </a:r>
            <a:r>
              <a:rPr lang="en-GB"/>
              <a:t>: </a:t>
            </a:r>
            <a:r>
              <a:rPr b="1" lang="en-GB"/>
              <a:t>open-source</a:t>
            </a:r>
            <a:r>
              <a:rPr lang="en-GB"/>
              <a:t> library for state-of-the-art </a:t>
            </a:r>
            <a:r>
              <a:rPr b="1" lang="en-GB"/>
              <a:t>Transformers</a:t>
            </a:r>
            <a:r>
              <a:rPr lang="en-GB"/>
              <a:t> and offers an </a:t>
            </a:r>
            <a:r>
              <a:rPr b="1" lang="en-GB"/>
              <a:t>API</a:t>
            </a:r>
            <a:r>
              <a:rPr lang="en-GB"/>
              <a:t> that allows developers to utilize various </a:t>
            </a:r>
            <a:r>
              <a:rPr b="1" lang="en-GB"/>
              <a:t>pre-trained models</a:t>
            </a:r>
            <a:r>
              <a:rPr lang="en-GB"/>
              <a:t>, such as BERT, GPT, and RoBERTa</a:t>
            </a:r>
            <a:endParaRPr/>
          </a:p>
          <a:p>
            <a:pPr indent="0" lvl="0" marL="0" rtl="0" algn="l">
              <a:spcBef>
                <a:spcPts val="15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Popular Language Model APIs</a:t>
            </a:r>
            <a:endParaRPr/>
          </a:p>
        </p:txBody>
      </p:sp>
      <p:sp>
        <p:nvSpPr>
          <p:cNvPr id="435" name="Google Shape;435;p48"/>
          <p:cNvSpPr txBox="1"/>
          <p:nvPr>
            <p:ph idx="1" type="body"/>
          </p:nvPr>
        </p:nvSpPr>
        <p:spPr>
          <a:xfrm>
            <a:off x="729450" y="1967575"/>
            <a:ext cx="7688700" cy="2261100"/>
          </a:xfrm>
          <a:prstGeom prst="rect">
            <a:avLst/>
          </a:prstGeom>
        </p:spPr>
        <p:txBody>
          <a:bodyPr anchorCtr="0" anchor="t" bIns="91425" lIns="91425" spcFirstLastPara="1" rIns="91425" wrap="square" tIns="91425">
            <a:noAutofit/>
          </a:bodyPr>
          <a:lstStyle/>
          <a:p>
            <a:pPr indent="-311150" lvl="0" marL="457200" rtl="0" algn="l">
              <a:spcBef>
                <a:spcPts val="1500"/>
              </a:spcBef>
              <a:spcAft>
                <a:spcPts val="0"/>
              </a:spcAft>
              <a:buSzPts val="1300"/>
              <a:buChar char="-"/>
            </a:pPr>
            <a:r>
              <a:rPr b="1" lang="en-GB"/>
              <a:t>TensorFlow, PyTorch, AllenNLP, Gensim, SpaCy </a:t>
            </a:r>
            <a:r>
              <a:rPr lang="en-GB"/>
              <a:t>are </a:t>
            </a:r>
            <a:r>
              <a:rPr lang="en-GB"/>
              <a:t>open</a:t>
            </a:r>
            <a:r>
              <a:rPr lang="en-GB"/>
              <a:t> source libraries that offer pre-trained models that can be fine-tuned for specific tasks.</a:t>
            </a:r>
            <a:br>
              <a:rPr lang="en-GB"/>
            </a:br>
            <a:endParaRPr/>
          </a:p>
          <a:p>
            <a:pPr indent="-311150" lvl="0" marL="457200" rtl="0" algn="l">
              <a:spcBef>
                <a:spcPts val="0"/>
              </a:spcBef>
              <a:spcAft>
                <a:spcPts val="0"/>
              </a:spcAft>
              <a:buSzPts val="1300"/>
              <a:buChar char="-"/>
            </a:pPr>
            <a:r>
              <a:rPr b="1" lang="en-GB"/>
              <a:t>Google Cloud Natural Language API </a:t>
            </a:r>
            <a:br>
              <a:rPr b="1" lang="en-GB"/>
            </a:br>
            <a:endParaRPr b="1"/>
          </a:p>
          <a:p>
            <a:pPr indent="-311150" lvl="0" marL="457200" rtl="0" algn="l">
              <a:spcBef>
                <a:spcPts val="0"/>
              </a:spcBef>
              <a:spcAft>
                <a:spcPts val="0"/>
              </a:spcAft>
              <a:buSzPts val="1300"/>
              <a:buChar char="-"/>
            </a:pPr>
            <a:r>
              <a:rPr b="1" lang="en-GB"/>
              <a:t>Microsoft Azure Language Understanding (LUIS) API</a:t>
            </a:r>
            <a:br>
              <a:rPr b="1" lang="en-GB"/>
            </a:br>
            <a:endParaRPr b="1"/>
          </a:p>
          <a:p>
            <a:pPr indent="-311150" lvl="0" marL="457200" rtl="0" algn="l">
              <a:spcBef>
                <a:spcPts val="0"/>
              </a:spcBef>
              <a:spcAft>
                <a:spcPts val="0"/>
              </a:spcAft>
              <a:buSzPts val="1300"/>
              <a:buChar char="-"/>
            </a:pPr>
            <a:r>
              <a:rPr b="1" lang="en-GB"/>
              <a:t>IBM Watson Natural Language Understanding API</a:t>
            </a:r>
            <a:br>
              <a:rPr b="1" lang="en-GB"/>
            </a:br>
            <a:endParaRPr b="1"/>
          </a:p>
          <a:p>
            <a:pPr indent="-311150" lvl="0" marL="457200" rtl="0" algn="l">
              <a:spcBef>
                <a:spcPts val="0"/>
              </a:spcBef>
              <a:spcAft>
                <a:spcPts val="0"/>
              </a:spcAft>
              <a:buSzPts val="1300"/>
              <a:buChar char="-"/>
            </a:pPr>
            <a:r>
              <a:rPr b="1" lang="en-GB"/>
              <a:t>Amazon Comprehend API</a:t>
            </a:r>
            <a:endParaRPr b="1"/>
          </a:p>
          <a:p>
            <a:pPr indent="0" lvl="0" marL="0" rtl="0" algn="l">
              <a:spcBef>
                <a:spcPts val="150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1500"/>
              </a:spcBef>
              <a:spcAft>
                <a:spcPts val="1500"/>
              </a:spcAft>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Ethical Considerations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NLP basic concepts </a:t>
            </a:r>
            <a:endParaRPr/>
          </a:p>
          <a:p>
            <a:pPr indent="0" lvl="0" marL="0" rtl="0" algn="l">
              <a:spcBef>
                <a:spcPts val="0"/>
              </a:spcBef>
              <a:spcAft>
                <a:spcPts val="0"/>
              </a:spcAft>
              <a:buNone/>
            </a:pPr>
            <a:r>
              <a:rPr lang="en-GB"/>
              <a:t>for text generation (NLG)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p50"/>
          <p:cNvGrpSpPr/>
          <p:nvPr/>
        </p:nvGrpSpPr>
        <p:grpSpPr>
          <a:xfrm>
            <a:off x="323513" y="1986800"/>
            <a:ext cx="2952125" cy="1289700"/>
            <a:chOff x="323513" y="1986800"/>
            <a:chExt cx="2952125" cy="1289700"/>
          </a:xfrm>
        </p:grpSpPr>
        <p:sp>
          <p:nvSpPr>
            <p:cNvPr id="446" name="Google Shape;446;p50"/>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latin typeface="Roboto"/>
                  <a:ea typeface="Roboto"/>
                  <a:cs typeface="Roboto"/>
                  <a:sym typeface="Roboto"/>
                </a:rPr>
                <a:t>Stochastic Parrots</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457200" rtl="0" algn="l">
                <a:lnSpc>
                  <a:spcPct val="115000"/>
                </a:lnSpc>
                <a:spcBef>
                  <a:spcPts val="1500"/>
                </a:spcBef>
                <a:spcAft>
                  <a:spcPts val="1500"/>
                </a:spcAft>
                <a:buNone/>
              </a:pPr>
              <a:r>
                <a:rPr lang="en-GB" sz="800">
                  <a:latin typeface="Roboto"/>
                  <a:ea typeface="Roboto"/>
                  <a:cs typeface="Roboto"/>
                  <a:sym typeface="Roboto"/>
                </a:rPr>
                <a:t>Bias and Fairness. Language Models can inadvertently perpetuate biases present in the training data, leading to biased responses or reinforcing societal inequalities. </a:t>
              </a:r>
              <a:endParaRPr b="1" sz="800">
                <a:latin typeface="Roboto"/>
                <a:ea typeface="Roboto"/>
                <a:cs typeface="Roboto"/>
                <a:sym typeface="Roboto"/>
              </a:endParaRPr>
            </a:p>
          </p:txBody>
        </p:sp>
        <p:cxnSp>
          <p:nvCxnSpPr>
            <p:cNvPr id="447" name="Google Shape;447;p50"/>
            <p:cNvCxnSpPr/>
            <p:nvPr/>
          </p:nvCxnSpPr>
          <p:spPr>
            <a:xfrm rot="10800000">
              <a:off x="2642038" y="2647950"/>
              <a:ext cx="633600" cy="0"/>
            </a:xfrm>
            <a:prstGeom prst="straightConnector1">
              <a:avLst/>
            </a:prstGeom>
            <a:noFill/>
            <a:ln cap="flat" cmpd="sng" w="9525">
              <a:solidFill>
                <a:srgbClr val="249C90"/>
              </a:solidFill>
              <a:prstDash val="solid"/>
              <a:round/>
              <a:headEnd len="sm" w="sm" type="none"/>
              <a:tailEnd len="med" w="med" type="oval"/>
            </a:ln>
          </p:spPr>
        </p:cxnSp>
      </p:grpSp>
      <p:grpSp>
        <p:nvGrpSpPr>
          <p:cNvPr id="448" name="Google Shape;448;p50"/>
          <p:cNvGrpSpPr/>
          <p:nvPr/>
        </p:nvGrpSpPr>
        <p:grpSpPr>
          <a:xfrm>
            <a:off x="5209838" y="1060350"/>
            <a:ext cx="3610650" cy="1289700"/>
            <a:chOff x="5209838" y="1060350"/>
            <a:chExt cx="3610650" cy="1289700"/>
          </a:xfrm>
        </p:grpSpPr>
        <p:sp>
          <p:nvSpPr>
            <p:cNvPr id="449" name="Google Shape;449;p50"/>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latin typeface="Roboto"/>
                  <a:ea typeface="Roboto"/>
                  <a:cs typeface="Roboto"/>
                  <a:sym typeface="Roboto"/>
                </a:rPr>
                <a:t>User Privacy and Data Protection</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1600"/>
                </a:spcAft>
                <a:buNone/>
              </a:pPr>
              <a:r>
                <a:rPr lang="en-GB" sz="800">
                  <a:latin typeface="Roboto"/>
                  <a:ea typeface="Roboto"/>
                  <a:cs typeface="Roboto"/>
                  <a:sym typeface="Roboto"/>
                </a:rPr>
                <a:t>Need of </a:t>
              </a:r>
              <a:r>
                <a:rPr lang="en-GB" sz="800">
                  <a:latin typeface="Roboto"/>
                  <a:ea typeface="Roboto"/>
                  <a:cs typeface="Roboto"/>
                  <a:sym typeface="Roboto"/>
                </a:rPr>
                <a:t>robust privacy measures to safeguard user information and ensure compliance with data protection regulations</a:t>
              </a:r>
              <a:r>
                <a:rPr lang="en-GB" sz="800">
                  <a:latin typeface="Roboto"/>
                  <a:ea typeface="Roboto"/>
                  <a:cs typeface="Roboto"/>
                  <a:sym typeface="Roboto"/>
                </a:rPr>
                <a:t>.</a:t>
              </a:r>
              <a:endParaRPr sz="800">
                <a:latin typeface="Roboto"/>
                <a:ea typeface="Roboto"/>
                <a:cs typeface="Roboto"/>
                <a:sym typeface="Roboto"/>
              </a:endParaRPr>
            </a:p>
          </p:txBody>
        </p:sp>
        <p:cxnSp>
          <p:nvCxnSpPr>
            <p:cNvPr id="450" name="Google Shape;450;p50"/>
            <p:cNvCxnSpPr/>
            <p:nvPr/>
          </p:nvCxnSpPr>
          <p:spPr>
            <a:xfrm>
              <a:off x="5209838" y="1705200"/>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451" name="Google Shape;451;p50"/>
          <p:cNvGrpSpPr/>
          <p:nvPr/>
        </p:nvGrpSpPr>
        <p:grpSpPr>
          <a:xfrm>
            <a:off x="5209838" y="3020450"/>
            <a:ext cx="3610650" cy="1289700"/>
            <a:chOff x="5209838" y="3020450"/>
            <a:chExt cx="3610650" cy="1289700"/>
          </a:xfrm>
        </p:grpSpPr>
        <p:sp>
          <p:nvSpPr>
            <p:cNvPr id="452" name="Google Shape;452;p50"/>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latin typeface="Roboto"/>
                  <a:ea typeface="Roboto"/>
                  <a:cs typeface="Roboto"/>
                  <a:sym typeface="Roboto"/>
                </a:rPr>
                <a:t>Hallucinations</a:t>
              </a:r>
              <a:endParaRPr b="1" sz="800">
                <a:latin typeface="Roboto"/>
                <a:ea typeface="Roboto"/>
                <a:cs typeface="Roboto"/>
                <a:sym typeface="Roboto"/>
              </a:endParaRPr>
            </a:p>
            <a:p>
              <a:pPr indent="0" lvl="0" marL="0" rtl="0" algn="l">
                <a:lnSpc>
                  <a:spcPct val="115000"/>
                </a:lnSpc>
                <a:spcBef>
                  <a:spcPts val="1500"/>
                </a:spcBef>
                <a:spcAft>
                  <a:spcPts val="1500"/>
                </a:spcAft>
                <a:buNone/>
              </a:pPr>
              <a:r>
                <a:rPr lang="en-GB" sz="800">
                  <a:latin typeface="Roboto"/>
                  <a:ea typeface="Roboto"/>
                  <a:cs typeface="Roboto"/>
                  <a:sym typeface="Roboto"/>
                </a:rPr>
                <a:t>Language Models have the potential to generate inaccurate or false information.</a:t>
              </a:r>
              <a:endParaRPr b="1" sz="800">
                <a:latin typeface="Roboto"/>
                <a:ea typeface="Roboto"/>
                <a:cs typeface="Roboto"/>
                <a:sym typeface="Roboto"/>
              </a:endParaRPr>
            </a:p>
          </p:txBody>
        </p:sp>
        <p:cxnSp>
          <p:nvCxnSpPr>
            <p:cNvPr id="453" name="Google Shape;453;p50"/>
            <p:cNvCxnSpPr/>
            <p:nvPr/>
          </p:nvCxnSpPr>
          <p:spPr>
            <a:xfrm>
              <a:off x="5209838" y="3648300"/>
              <a:ext cx="1286700" cy="0"/>
            </a:xfrm>
            <a:prstGeom prst="straightConnector1">
              <a:avLst/>
            </a:prstGeom>
            <a:noFill/>
            <a:ln cap="flat" cmpd="sng" w="9525">
              <a:solidFill>
                <a:srgbClr val="1D7E74"/>
              </a:solidFill>
              <a:prstDash val="solid"/>
              <a:round/>
              <a:headEnd len="sm" w="sm" type="none"/>
              <a:tailEnd len="med" w="med" type="oval"/>
            </a:ln>
          </p:spPr>
        </p:cxnSp>
      </p:grpSp>
      <p:grpSp>
        <p:nvGrpSpPr>
          <p:cNvPr id="454" name="Google Shape;454;p50"/>
          <p:cNvGrpSpPr/>
          <p:nvPr/>
        </p:nvGrpSpPr>
        <p:grpSpPr>
          <a:xfrm>
            <a:off x="2662213" y="728463"/>
            <a:ext cx="3814835" cy="3790597"/>
            <a:chOff x="2662213" y="676344"/>
            <a:chExt cx="3814835" cy="3790597"/>
          </a:xfrm>
        </p:grpSpPr>
        <p:sp>
          <p:nvSpPr>
            <p:cNvPr id="455" name="Google Shape;455;p50"/>
            <p:cNvSpPr/>
            <p:nvPr/>
          </p:nvSpPr>
          <p:spPr>
            <a:xfrm rot="3600185">
              <a:off x="3169983" y="1184511"/>
              <a:ext cx="2774659" cy="2774659"/>
            </a:xfrm>
            <a:prstGeom prst="blockArc">
              <a:avLst>
                <a:gd fmla="val 12622480" name="adj1"/>
                <a:gd fmla="val 19781569" name="adj2"/>
                <a:gd fmla="val 20773"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0"/>
            <p:cNvSpPr/>
            <p:nvPr/>
          </p:nvSpPr>
          <p:spPr>
            <a:xfrm rot="10800000">
              <a:off x="3183490" y="1163229"/>
              <a:ext cx="2774700" cy="2774700"/>
            </a:xfrm>
            <a:prstGeom prst="blockArc">
              <a:avLst>
                <a:gd fmla="val 12622480" name="adj1"/>
                <a:gd fmla="val 19662822" name="adj2"/>
                <a:gd fmla="val 20729"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
            <p:cNvSpPr/>
            <p:nvPr/>
          </p:nvSpPr>
          <p:spPr>
            <a:xfrm rot="-3600185">
              <a:off x="3194618" y="1184114"/>
              <a:ext cx="2774659" cy="2774659"/>
            </a:xfrm>
            <a:prstGeom prst="blockArc">
              <a:avLst>
                <a:gd fmla="val 12622480" name="adj1"/>
                <a:gd fmla="val 19703271" name="adj2"/>
                <a:gd fmla="val 20851" name="adj3"/>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50"/>
            <p:cNvGrpSpPr/>
            <p:nvPr/>
          </p:nvGrpSpPr>
          <p:grpSpPr>
            <a:xfrm rot="-7200165">
              <a:off x="3337679" y="2826785"/>
              <a:ext cx="585011" cy="585536"/>
              <a:chOff x="1967628" y="812211"/>
              <a:chExt cx="588000" cy="588000"/>
            </a:xfrm>
          </p:grpSpPr>
          <p:sp>
            <p:nvSpPr>
              <p:cNvPr id="459" name="Google Shape;459;p50"/>
              <p:cNvSpPr/>
              <p:nvPr/>
            </p:nvSpPr>
            <p:spPr>
              <a:xfrm rot="39023">
                <a:off x="1970909" y="815492"/>
                <a:ext cx="581437" cy="58143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0"/>
              <p:cNvSpPr/>
              <p:nvPr/>
            </p:nvSpPr>
            <p:spPr>
              <a:xfrm rot="10800000">
                <a:off x="1970875" y="815525"/>
                <a:ext cx="581400" cy="581400"/>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50"/>
            <p:cNvGrpSpPr/>
            <p:nvPr/>
          </p:nvGrpSpPr>
          <p:grpSpPr>
            <a:xfrm>
              <a:off x="4264097" y="1180331"/>
              <a:ext cx="585001" cy="585530"/>
              <a:chOff x="1970048" y="811613"/>
              <a:chExt cx="588000" cy="588000"/>
            </a:xfrm>
          </p:grpSpPr>
          <p:sp>
            <p:nvSpPr>
              <p:cNvPr id="462" name="Google Shape;462;p50"/>
              <p:cNvSpPr/>
              <p:nvPr/>
            </p:nvSpPr>
            <p:spPr>
              <a:xfrm rot="39023">
                <a:off x="1973329" y="814894"/>
                <a:ext cx="581437" cy="581437"/>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0"/>
              <p:cNvSpPr/>
              <p:nvPr/>
            </p:nvSpPr>
            <p:spPr>
              <a:xfrm rot="10800000">
                <a:off x="1973295" y="814927"/>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50"/>
            <p:cNvGrpSpPr/>
            <p:nvPr/>
          </p:nvGrpSpPr>
          <p:grpSpPr>
            <a:xfrm rot="7200165">
              <a:off x="5229930" y="2804716"/>
              <a:ext cx="585011" cy="585536"/>
              <a:chOff x="1977085" y="811649"/>
              <a:chExt cx="588000" cy="588000"/>
            </a:xfrm>
          </p:grpSpPr>
          <p:sp>
            <p:nvSpPr>
              <p:cNvPr id="465" name="Google Shape;465;p50"/>
              <p:cNvSpPr/>
              <p:nvPr/>
            </p:nvSpPr>
            <p:spPr>
              <a:xfrm rot="39023">
                <a:off x="1980366" y="814930"/>
                <a:ext cx="581437" cy="581437"/>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0"/>
              <p:cNvSpPr/>
              <p:nvPr/>
            </p:nvSpPr>
            <p:spPr>
              <a:xfrm rot="10800000">
                <a:off x="1980332" y="814963"/>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50"/>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468" name="Google Shape;468;p50"/>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469" name="Google Shape;469;p50"/>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What are hallucinations?</a:t>
            </a:r>
            <a:endParaRPr/>
          </a:p>
        </p:txBody>
      </p:sp>
      <p:sp>
        <p:nvSpPr>
          <p:cNvPr id="475" name="Google Shape;475;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 hallucination refers to the generation of text that is:</a:t>
            </a:r>
            <a:endParaRPr>
              <a:solidFill>
                <a:schemeClr val="dk1"/>
              </a:solidFill>
            </a:endParaRPr>
          </a:p>
          <a:p>
            <a:pPr indent="-311150" lvl="0" marL="457200" rtl="0" algn="l">
              <a:spcBef>
                <a:spcPts val="0"/>
              </a:spcBef>
              <a:spcAft>
                <a:spcPts val="0"/>
              </a:spcAft>
              <a:buClr>
                <a:schemeClr val="dk1"/>
              </a:buClr>
              <a:buSzPts val="1300"/>
              <a:buFont typeface="Golos Text Medium"/>
              <a:buChar char="-"/>
            </a:pPr>
            <a:r>
              <a:rPr lang="en-GB">
                <a:solidFill>
                  <a:schemeClr val="dk1"/>
                </a:solidFill>
              </a:rPr>
              <a:t> factually incorrect</a:t>
            </a:r>
            <a:endParaRPr>
              <a:solidFill>
                <a:schemeClr val="dk1"/>
              </a:solidFill>
            </a:endParaRPr>
          </a:p>
          <a:p>
            <a:pPr indent="-311150" lvl="0" marL="457200" rtl="0" algn="l">
              <a:spcBef>
                <a:spcPts val="0"/>
              </a:spcBef>
              <a:spcAft>
                <a:spcPts val="0"/>
              </a:spcAft>
              <a:buClr>
                <a:schemeClr val="dk1"/>
              </a:buClr>
              <a:buSzPts val="1300"/>
              <a:buFont typeface="Golos Text Medium"/>
              <a:buChar char="-"/>
            </a:pPr>
            <a:r>
              <a:rPr lang="en-GB">
                <a:solidFill>
                  <a:schemeClr val="dk1"/>
                </a:solidFill>
              </a:rPr>
              <a:t>semantically inconsistent, or</a:t>
            </a:r>
            <a:endParaRPr>
              <a:solidFill>
                <a:schemeClr val="dk1"/>
              </a:solidFill>
            </a:endParaRPr>
          </a:p>
          <a:p>
            <a:pPr indent="-311150" lvl="0" marL="457200" rtl="0" algn="l">
              <a:spcBef>
                <a:spcPts val="0"/>
              </a:spcBef>
              <a:spcAft>
                <a:spcPts val="0"/>
              </a:spcAft>
              <a:buClr>
                <a:schemeClr val="dk1"/>
              </a:buClr>
              <a:buSzPts val="1300"/>
              <a:buFont typeface="Golos Text Medium"/>
              <a:buChar char="-"/>
            </a:pPr>
            <a:r>
              <a:rPr lang="en-GB">
                <a:solidFill>
                  <a:schemeClr val="dk1"/>
                </a:solidFill>
              </a:rPr>
              <a:t> entirely fictional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They can include:</a:t>
            </a:r>
            <a:endParaRPr>
              <a:solidFill>
                <a:schemeClr val="dk1"/>
              </a:solidFill>
            </a:endParaRPr>
          </a:p>
          <a:p>
            <a:pPr indent="-298450" lvl="0" marL="457200" rtl="0" algn="l">
              <a:spcBef>
                <a:spcPts val="1200"/>
              </a:spcBef>
              <a:spcAft>
                <a:spcPts val="0"/>
              </a:spcAft>
              <a:buClr>
                <a:schemeClr val="dk1"/>
              </a:buClr>
              <a:buSzPts val="1100"/>
              <a:buFont typeface="Arial"/>
              <a:buAutoNum type="arabicPeriod"/>
            </a:pPr>
            <a:r>
              <a:rPr lang="en-GB">
                <a:solidFill>
                  <a:schemeClr val="dk1"/>
                </a:solidFill>
              </a:rPr>
              <a:t>Fabricated Quotes</a:t>
            </a:r>
            <a:endParaRPr>
              <a:solidFill>
                <a:schemeClr val="dk1"/>
              </a:solidFill>
            </a:endParaRPr>
          </a:p>
          <a:p>
            <a:pPr indent="-298450" lvl="0" marL="457200" rtl="0" algn="l">
              <a:spcBef>
                <a:spcPts val="0"/>
              </a:spcBef>
              <a:spcAft>
                <a:spcPts val="0"/>
              </a:spcAft>
              <a:buClr>
                <a:schemeClr val="dk1"/>
              </a:buClr>
              <a:buSzPts val="1100"/>
              <a:buFont typeface="Arial"/>
              <a:buAutoNum type="arabicPeriod"/>
            </a:pPr>
            <a:r>
              <a:rPr lang="en-GB">
                <a:solidFill>
                  <a:schemeClr val="dk1"/>
                </a:solidFill>
              </a:rPr>
              <a:t>Invented Events or Facts</a:t>
            </a:r>
            <a:endParaRPr>
              <a:solidFill>
                <a:schemeClr val="dk1"/>
              </a:solidFill>
            </a:endParaRPr>
          </a:p>
          <a:p>
            <a:pPr indent="-298450" lvl="0" marL="457200" rtl="0" algn="l">
              <a:spcBef>
                <a:spcPts val="0"/>
              </a:spcBef>
              <a:spcAft>
                <a:spcPts val="0"/>
              </a:spcAft>
              <a:buClr>
                <a:schemeClr val="dk1"/>
              </a:buClr>
              <a:buSzPts val="1100"/>
              <a:buFont typeface="Arial"/>
              <a:buAutoNum type="arabicPeriod"/>
            </a:pPr>
            <a:r>
              <a:rPr lang="en-GB">
                <a:solidFill>
                  <a:schemeClr val="dk1"/>
                </a:solidFill>
              </a:rPr>
              <a:t>Inconsistent Details</a:t>
            </a:r>
            <a:endParaRPr>
              <a:solidFill>
                <a:schemeClr val="dk1"/>
              </a:solidFill>
            </a:endParaRPr>
          </a:p>
          <a:p>
            <a:pPr indent="-298450" lvl="0" marL="457200" rtl="0" algn="l">
              <a:spcBef>
                <a:spcPts val="0"/>
              </a:spcBef>
              <a:spcAft>
                <a:spcPts val="0"/>
              </a:spcAft>
              <a:buClr>
                <a:schemeClr val="dk1"/>
              </a:buClr>
              <a:buSzPts val="1100"/>
              <a:buFont typeface="Arial"/>
              <a:buAutoNum type="arabicPeriod"/>
            </a:pPr>
            <a:r>
              <a:rPr lang="en-GB">
                <a:solidFill>
                  <a:schemeClr val="dk1"/>
                </a:solidFill>
              </a:rPr>
              <a:t>Speculative or Imaginary Information</a:t>
            </a:r>
            <a:endParaRPr>
              <a:solidFill>
                <a:schemeClr val="dk1"/>
              </a:solidFill>
            </a:endParaRPr>
          </a:p>
          <a:p>
            <a:pPr indent="-298450" lvl="0" marL="457200" rtl="0" algn="l">
              <a:spcBef>
                <a:spcPts val="0"/>
              </a:spcBef>
              <a:spcAft>
                <a:spcPts val="0"/>
              </a:spcAft>
              <a:buClr>
                <a:schemeClr val="dk1"/>
              </a:buClr>
              <a:buSzPts val="1100"/>
              <a:buFont typeface="Arial"/>
              <a:buAutoNum type="arabicPeriod"/>
            </a:pPr>
            <a:r>
              <a:rPr lang="en-GB">
                <a:solidFill>
                  <a:schemeClr val="dk1"/>
                </a:solidFill>
              </a:rPr>
              <a:t>Unverified Claims</a:t>
            </a:r>
            <a:endParaRPr>
              <a:solidFill>
                <a:schemeClr val="dk1"/>
              </a:solidFill>
            </a:endParaRPr>
          </a:p>
        </p:txBody>
      </p:sp>
      <p:cxnSp>
        <p:nvCxnSpPr>
          <p:cNvPr id="476" name="Google Shape;476;p51"/>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grpSp>
        <p:nvGrpSpPr>
          <p:cNvPr id="477" name="Google Shape;477;p51"/>
          <p:cNvGrpSpPr/>
          <p:nvPr/>
        </p:nvGrpSpPr>
        <p:grpSpPr>
          <a:xfrm>
            <a:off x="5554461" y="3106231"/>
            <a:ext cx="3567578" cy="1375630"/>
            <a:chOff x="3864536" y="2740081"/>
            <a:chExt cx="3567578" cy="1375630"/>
          </a:xfrm>
        </p:grpSpPr>
        <p:grpSp>
          <p:nvGrpSpPr>
            <p:cNvPr id="478" name="Google Shape;478;p51"/>
            <p:cNvGrpSpPr/>
            <p:nvPr/>
          </p:nvGrpSpPr>
          <p:grpSpPr>
            <a:xfrm>
              <a:off x="3864536" y="2740081"/>
              <a:ext cx="2979176" cy="1374847"/>
              <a:chOff x="234675" y="2436575"/>
              <a:chExt cx="2470500" cy="1140100"/>
            </a:xfrm>
          </p:grpSpPr>
          <p:sp>
            <p:nvSpPr>
              <p:cNvPr id="479" name="Google Shape;479;p51"/>
              <p:cNvSpPr/>
              <p:nvPr/>
            </p:nvSpPr>
            <p:spPr>
              <a:xfrm>
                <a:off x="234675" y="2589050"/>
                <a:ext cx="1866850" cy="987625"/>
              </a:xfrm>
              <a:custGeom>
                <a:rect b="b" l="l" r="r" t="t"/>
                <a:pathLst>
                  <a:path extrusionOk="0" h="39505" w="74674">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nvSpPr>
            <p:spPr>
              <a:xfrm>
                <a:off x="282175" y="2589050"/>
                <a:ext cx="1866900" cy="987625"/>
              </a:xfrm>
              <a:custGeom>
                <a:rect b="b" l="l" r="r" t="t"/>
                <a:pathLst>
                  <a:path extrusionOk="0" h="39505" w="74676">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a:off x="330950" y="2627075"/>
                <a:ext cx="1747925" cy="851975"/>
              </a:xfrm>
              <a:custGeom>
                <a:rect b="b" l="l" r="r" t="t"/>
                <a:pathLst>
                  <a:path extrusionOk="0" h="34079" w="69917">
                    <a:moveTo>
                      <a:pt x="1" y="0"/>
                    </a:moveTo>
                    <a:lnTo>
                      <a:pt x="11906" y="34079"/>
                    </a:lnTo>
                    <a:lnTo>
                      <a:pt x="69916" y="34079"/>
                    </a:lnTo>
                    <a:lnTo>
                      <a:pt x="580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a:off x="549325" y="3501800"/>
                <a:ext cx="373125" cy="74825"/>
              </a:xfrm>
              <a:custGeom>
                <a:rect b="b" l="l" r="r" t="t"/>
                <a:pathLst>
                  <a:path extrusionOk="0" h="2993" w="14925">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1"/>
              <p:cNvSpPr/>
              <p:nvPr/>
            </p:nvSpPr>
            <p:spPr>
              <a:xfrm>
                <a:off x="885350" y="3501800"/>
                <a:ext cx="1819825" cy="74875"/>
              </a:xfrm>
              <a:custGeom>
                <a:rect b="b" l="l" r="r" t="t"/>
                <a:pathLst>
                  <a:path extrusionOk="0" h="2995" w="72793">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p:nvPr/>
            </p:nvSpPr>
            <p:spPr>
              <a:xfrm>
                <a:off x="2486825" y="3491500"/>
                <a:ext cx="34775" cy="10325"/>
              </a:xfrm>
              <a:custGeom>
                <a:rect b="b" l="l" r="r" t="t"/>
                <a:pathLst>
                  <a:path extrusionOk="0" h="413" w="1391">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2517825"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2387150" y="3491500"/>
                <a:ext cx="34750" cy="10325"/>
              </a:xfrm>
              <a:custGeom>
                <a:rect b="b" l="l" r="r" t="t"/>
                <a:pathLst>
                  <a:path extrusionOk="0" h="413" w="139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2418100" y="3491500"/>
                <a:ext cx="59125" cy="10325"/>
              </a:xfrm>
              <a:custGeom>
                <a:rect b="b" l="l" r="r" t="t"/>
                <a:pathLst>
                  <a:path extrusionOk="0" h="413" w="2365">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1"/>
              <p:cNvSpPr/>
              <p:nvPr/>
            </p:nvSpPr>
            <p:spPr>
              <a:xfrm>
                <a:off x="22874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p:nvPr/>
            </p:nvSpPr>
            <p:spPr>
              <a:xfrm>
                <a:off x="2318425"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2187725" y="3491500"/>
                <a:ext cx="34775" cy="10325"/>
              </a:xfrm>
              <a:custGeom>
                <a:rect b="b" l="l" r="r" t="t"/>
                <a:pathLst>
                  <a:path extrusionOk="0" h="413" w="1391">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2218700" y="3491500"/>
                <a:ext cx="59100" cy="10325"/>
              </a:xfrm>
              <a:custGeom>
                <a:rect b="b" l="l" r="r" t="t"/>
                <a:pathLst>
                  <a:path extrusionOk="0" h="413" w="2364">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1290400" y="3491500"/>
                <a:ext cx="887700" cy="10325"/>
              </a:xfrm>
              <a:custGeom>
                <a:rect b="b" l="l" r="r" t="t"/>
                <a:pathLst>
                  <a:path extrusionOk="0" h="413" w="35508">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1"/>
              <p:cNvSpPr/>
              <p:nvPr/>
            </p:nvSpPr>
            <p:spPr>
              <a:xfrm>
                <a:off x="1290400" y="3491500"/>
                <a:ext cx="34775" cy="10325"/>
              </a:xfrm>
              <a:custGeom>
                <a:rect b="b" l="l" r="r" t="t"/>
                <a:pathLst>
                  <a:path extrusionOk="0" h="413" w="1391">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11907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1221725" y="3491500"/>
                <a:ext cx="59075" cy="10325"/>
              </a:xfrm>
              <a:custGeom>
                <a:rect b="b" l="l" r="r" t="t"/>
                <a:pathLst>
                  <a:path extrusionOk="0" h="413" w="2363">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p:nvPr/>
            </p:nvSpPr>
            <p:spPr>
              <a:xfrm>
                <a:off x="1091000" y="3491500"/>
                <a:ext cx="34775" cy="10325"/>
              </a:xfrm>
              <a:custGeom>
                <a:rect b="b" l="l" r="r" t="t"/>
                <a:pathLst>
                  <a:path extrusionOk="0" h="413" w="1391">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1"/>
              <p:cNvSpPr/>
              <p:nvPr/>
            </p:nvSpPr>
            <p:spPr>
              <a:xfrm>
                <a:off x="1122000"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1"/>
              <p:cNvSpPr/>
              <p:nvPr/>
            </p:nvSpPr>
            <p:spPr>
              <a:xfrm>
                <a:off x="9913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1"/>
              <p:cNvSpPr/>
              <p:nvPr/>
            </p:nvSpPr>
            <p:spPr>
              <a:xfrm>
                <a:off x="1022300" y="3491500"/>
                <a:ext cx="59100" cy="10325"/>
              </a:xfrm>
              <a:custGeom>
                <a:rect b="b" l="l" r="r" t="t"/>
                <a:pathLst>
                  <a:path extrusionOk="0" h="413" w="2364">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1"/>
              <p:cNvSpPr/>
              <p:nvPr/>
            </p:nvSpPr>
            <p:spPr>
              <a:xfrm>
                <a:off x="891600" y="3491500"/>
                <a:ext cx="34750" cy="10325"/>
              </a:xfrm>
              <a:custGeom>
                <a:rect b="b" l="l" r="r" t="t"/>
                <a:pathLst>
                  <a:path extrusionOk="0" h="413" w="139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922600"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628100" y="3332575"/>
                <a:ext cx="1415975" cy="119150"/>
              </a:xfrm>
              <a:custGeom>
                <a:rect b="b" l="l" r="r" t="t"/>
                <a:pathLst>
                  <a:path extrusionOk="0" h="4766" w="56639">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p:nvPr/>
            </p:nvSpPr>
            <p:spPr>
              <a:xfrm>
                <a:off x="383000" y="2662000"/>
                <a:ext cx="978250" cy="546975"/>
              </a:xfrm>
              <a:custGeom>
                <a:rect b="b" l="l" r="r" t="t"/>
                <a:pathLst>
                  <a:path extrusionOk="0" h="21879" w="3913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p:nvPr/>
            </p:nvSpPr>
            <p:spPr>
              <a:xfrm>
                <a:off x="422500" y="2546450"/>
                <a:ext cx="775400" cy="381825"/>
              </a:xfrm>
              <a:custGeom>
                <a:rect b="b" l="l" r="r" t="t"/>
                <a:pathLst>
                  <a:path extrusionOk="0" h="15273" w="31016">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762200" y="2598025"/>
                <a:ext cx="289725" cy="24475"/>
              </a:xfrm>
              <a:custGeom>
                <a:rect b="b" l="l" r="r" t="t"/>
                <a:pathLst>
                  <a:path extrusionOk="0" h="979" w="11589">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486375" y="2598025"/>
                <a:ext cx="243100" cy="24475"/>
              </a:xfrm>
              <a:custGeom>
                <a:rect b="b" l="l" r="r" t="t"/>
                <a:pathLst>
                  <a:path extrusionOk="0" h="979" w="9724">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508375" y="2661650"/>
                <a:ext cx="99525" cy="24525"/>
              </a:xfrm>
              <a:custGeom>
                <a:rect b="b" l="l" r="r" t="t"/>
                <a:pathLst>
                  <a:path extrusionOk="0" h="981" w="3981">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a:off x="715725" y="2661650"/>
                <a:ext cx="358200" cy="24525"/>
              </a:xfrm>
              <a:custGeom>
                <a:rect b="b" l="l" r="r" t="t"/>
                <a:pathLst>
                  <a:path extrusionOk="0" h="981" w="14328">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p:nvPr/>
            </p:nvSpPr>
            <p:spPr>
              <a:xfrm>
                <a:off x="530425" y="2725325"/>
                <a:ext cx="391650" cy="24525"/>
              </a:xfrm>
              <a:custGeom>
                <a:rect b="b" l="l" r="r" t="t"/>
                <a:pathLst>
                  <a:path extrusionOk="0" h="981" w="15666">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1"/>
              <p:cNvSpPr/>
              <p:nvPr/>
            </p:nvSpPr>
            <p:spPr>
              <a:xfrm>
                <a:off x="959825" y="2725325"/>
                <a:ext cx="136175" cy="24525"/>
              </a:xfrm>
              <a:custGeom>
                <a:rect b="b" l="l" r="r" t="t"/>
                <a:pathLst>
                  <a:path extrusionOk="0" h="981" w="5447">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
              <p:cNvSpPr/>
              <p:nvPr/>
            </p:nvSpPr>
            <p:spPr>
              <a:xfrm>
                <a:off x="1159725" y="2436575"/>
                <a:ext cx="740875" cy="381775"/>
              </a:xfrm>
              <a:custGeom>
                <a:rect b="b" l="l" r="r" t="t"/>
                <a:pathLst>
                  <a:path extrusionOk="0" h="15271" w="29635">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1"/>
              <p:cNvSpPr/>
              <p:nvPr/>
            </p:nvSpPr>
            <p:spPr>
              <a:xfrm>
                <a:off x="1398250" y="2463025"/>
                <a:ext cx="262925" cy="235875"/>
              </a:xfrm>
              <a:custGeom>
                <a:rect b="b" l="l" r="r" t="t"/>
                <a:pathLst>
                  <a:path extrusionOk="0" h="9435" w="10517">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
              <p:cNvSpPr/>
              <p:nvPr/>
            </p:nvSpPr>
            <p:spPr>
              <a:xfrm>
                <a:off x="1456050" y="2496050"/>
                <a:ext cx="127650" cy="169850"/>
              </a:xfrm>
              <a:custGeom>
                <a:rect b="b" l="l" r="r" t="t"/>
                <a:pathLst>
                  <a:path extrusionOk="0" h="6794" w="5106">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51"/>
            <p:cNvGrpSpPr/>
            <p:nvPr/>
          </p:nvGrpSpPr>
          <p:grpSpPr>
            <a:xfrm>
              <a:off x="5539001" y="2890336"/>
              <a:ext cx="1893112" cy="1225375"/>
              <a:chOff x="2974500" y="2561175"/>
              <a:chExt cx="1569875" cy="1016150"/>
            </a:xfrm>
          </p:grpSpPr>
          <p:sp>
            <p:nvSpPr>
              <p:cNvPr id="515" name="Google Shape;515;p51"/>
              <p:cNvSpPr/>
              <p:nvPr/>
            </p:nvSpPr>
            <p:spPr>
              <a:xfrm>
                <a:off x="3767725" y="2819975"/>
                <a:ext cx="372250" cy="644550"/>
              </a:xfrm>
              <a:custGeom>
                <a:rect b="b" l="l" r="r" t="t"/>
                <a:pathLst>
                  <a:path extrusionOk="0" h="25782" w="1489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1"/>
              <p:cNvSpPr/>
              <p:nvPr/>
            </p:nvSpPr>
            <p:spPr>
              <a:xfrm>
                <a:off x="3813050" y="3072075"/>
                <a:ext cx="324650" cy="392450"/>
              </a:xfrm>
              <a:custGeom>
                <a:rect b="b" l="l" r="r" t="t"/>
                <a:pathLst>
                  <a:path extrusionOk="0" h="15698" w="12986">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
              <p:cNvSpPr/>
              <p:nvPr/>
            </p:nvSpPr>
            <p:spPr>
              <a:xfrm>
                <a:off x="3832850" y="2561900"/>
                <a:ext cx="325425" cy="331100"/>
              </a:xfrm>
              <a:custGeom>
                <a:rect b="b" l="l" r="r" t="t"/>
                <a:pathLst>
                  <a:path extrusionOk="0" h="13244" w="13017">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3482225" y="3030075"/>
                <a:ext cx="46350" cy="61325"/>
              </a:xfrm>
              <a:custGeom>
                <a:rect b="b" l="l" r="r" t="t"/>
                <a:pathLst>
                  <a:path extrusionOk="0" h="2453" w="1854">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3506775" y="2976900"/>
                <a:ext cx="14000" cy="12025"/>
              </a:xfrm>
              <a:custGeom>
                <a:rect b="b" l="l" r="r" t="t"/>
                <a:pathLst>
                  <a:path extrusionOk="0" h="481" w="56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3511425" y="2898975"/>
                <a:ext cx="360475" cy="239775"/>
              </a:xfrm>
              <a:custGeom>
                <a:rect b="b" l="l" r="r" t="t"/>
                <a:pathLst>
                  <a:path extrusionOk="0" h="9591" w="14419">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p:nvPr/>
            </p:nvSpPr>
            <p:spPr>
              <a:xfrm>
                <a:off x="3125850" y="3077125"/>
                <a:ext cx="741450" cy="454150"/>
              </a:xfrm>
              <a:custGeom>
                <a:rect b="b" l="l" r="r" t="t"/>
                <a:pathLst>
                  <a:path extrusionOk="0" h="18166" w="29658">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p:nvPr/>
            </p:nvSpPr>
            <p:spPr>
              <a:xfrm>
                <a:off x="3140925" y="3404075"/>
                <a:ext cx="20450" cy="15350"/>
              </a:xfrm>
              <a:custGeom>
                <a:rect b="b" l="l" r="r" t="t"/>
                <a:pathLst>
                  <a:path extrusionOk="0" h="614" w="818">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1"/>
              <p:cNvSpPr/>
              <p:nvPr/>
            </p:nvSpPr>
            <p:spPr>
              <a:xfrm>
                <a:off x="2975225" y="3496925"/>
                <a:ext cx="206025" cy="77075"/>
              </a:xfrm>
              <a:custGeom>
                <a:rect b="b" l="l" r="r" t="t"/>
                <a:pathLst>
                  <a:path extrusionOk="0" h="3083" w="8241">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1"/>
              <p:cNvSpPr/>
              <p:nvPr/>
            </p:nvSpPr>
            <p:spPr>
              <a:xfrm>
                <a:off x="3127925" y="3468375"/>
                <a:ext cx="58300" cy="55875"/>
              </a:xfrm>
              <a:custGeom>
                <a:rect b="b" l="l" r="r" t="t"/>
                <a:pathLst>
                  <a:path extrusionOk="0" h="2235" w="2332">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p:nvPr/>
            </p:nvSpPr>
            <p:spPr>
              <a:xfrm>
                <a:off x="3124125" y="3450450"/>
                <a:ext cx="22550" cy="31775"/>
              </a:xfrm>
              <a:custGeom>
                <a:rect b="b" l="l" r="r" t="t"/>
                <a:pathLst>
                  <a:path extrusionOk="0" h="1271" w="902">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3178300" y="3513800"/>
                <a:ext cx="18825" cy="17500"/>
              </a:xfrm>
              <a:custGeom>
                <a:rect b="b" l="l" r="r" t="t"/>
                <a:pathLst>
                  <a:path extrusionOk="0" h="700" w="753">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p:nvPr/>
            </p:nvSpPr>
            <p:spPr>
              <a:xfrm>
                <a:off x="3217325" y="3428825"/>
                <a:ext cx="100475" cy="76900"/>
              </a:xfrm>
              <a:custGeom>
                <a:rect b="b" l="l" r="r" t="t"/>
                <a:pathLst>
                  <a:path extrusionOk="0" h="3076" w="4019">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p:nvPr/>
            </p:nvSpPr>
            <p:spPr>
              <a:xfrm>
                <a:off x="3183350" y="3366650"/>
                <a:ext cx="65175" cy="27125"/>
              </a:xfrm>
              <a:custGeom>
                <a:rect b="b" l="l" r="r" t="t"/>
                <a:pathLst>
                  <a:path extrusionOk="0" h="1085" w="2607">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1"/>
              <p:cNvSpPr/>
              <p:nvPr/>
            </p:nvSpPr>
            <p:spPr>
              <a:xfrm>
                <a:off x="3160250" y="3392850"/>
                <a:ext cx="23875" cy="12250"/>
              </a:xfrm>
              <a:custGeom>
                <a:rect b="b" l="l" r="r" t="t"/>
                <a:pathLst>
                  <a:path extrusionOk="0" h="490" w="955">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1"/>
              <p:cNvSpPr/>
              <p:nvPr/>
            </p:nvSpPr>
            <p:spPr>
              <a:xfrm>
                <a:off x="3142050" y="3468375"/>
                <a:ext cx="44175" cy="51850"/>
              </a:xfrm>
              <a:custGeom>
                <a:rect b="b" l="l" r="r" t="t"/>
                <a:pathLst>
                  <a:path extrusionOk="0" h="2074" w="1767">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3461050" y="3258400"/>
                <a:ext cx="103050" cy="111025"/>
              </a:xfrm>
              <a:custGeom>
                <a:rect b="b" l="l" r="r" t="t"/>
                <a:pathLst>
                  <a:path extrusionOk="0" h="4441" w="4122">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3491025" y="3153950"/>
                <a:ext cx="6750" cy="93550"/>
              </a:xfrm>
              <a:custGeom>
                <a:rect b="b" l="l" r="r" t="t"/>
                <a:pathLst>
                  <a:path extrusionOk="0" h="3742" w="27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3491000" y="3210375"/>
                <a:ext cx="37850" cy="57800"/>
              </a:xfrm>
              <a:custGeom>
                <a:rect b="b" l="l" r="r" t="t"/>
                <a:pathLst>
                  <a:path extrusionOk="0" h="2312" w="1514">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3606750" y="3366550"/>
                <a:ext cx="54925" cy="55475"/>
              </a:xfrm>
              <a:custGeom>
                <a:rect b="b" l="l" r="r" t="t"/>
                <a:pathLst>
                  <a:path extrusionOk="0" h="2219" w="2197">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3576175" y="3332825"/>
                <a:ext cx="8025" cy="8675"/>
              </a:xfrm>
              <a:custGeom>
                <a:rect b="b" l="l" r="r" t="t"/>
                <a:pathLst>
                  <a:path extrusionOk="0" h="347" w="321">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a:off x="3517200" y="3265475"/>
                <a:ext cx="47050" cy="53650"/>
              </a:xfrm>
              <a:custGeom>
                <a:rect b="b" l="l" r="r" t="t"/>
                <a:pathLst>
                  <a:path extrusionOk="0" h="2146" w="1882">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3948575" y="2693950"/>
                <a:ext cx="61375" cy="63550"/>
              </a:xfrm>
              <a:custGeom>
                <a:rect b="b" l="l" r="r" t="t"/>
                <a:pathLst>
                  <a:path extrusionOk="0" h="2542" w="2455">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3819975" y="2667175"/>
                <a:ext cx="146025" cy="162350"/>
              </a:xfrm>
              <a:custGeom>
                <a:rect b="b" l="l" r="r" t="t"/>
                <a:pathLst>
                  <a:path extrusionOk="0" h="6494" w="5841">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a:off x="3955875" y="2701075"/>
                <a:ext cx="38175" cy="46600"/>
              </a:xfrm>
              <a:custGeom>
                <a:rect b="b" l="l" r="r" t="t"/>
                <a:pathLst>
                  <a:path extrusionOk="0" h="1864" w="1527">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1"/>
              <p:cNvSpPr/>
              <p:nvPr/>
            </p:nvSpPr>
            <p:spPr>
              <a:xfrm>
                <a:off x="3958750" y="2717775"/>
                <a:ext cx="35275" cy="16900"/>
              </a:xfrm>
              <a:custGeom>
                <a:rect b="b" l="l" r="r" t="t"/>
                <a:pathLst>
                  <a:path extrusionOk="0" h="676" w="1411">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p:nvPr/>
            </p:nvSpPr>
            <p:spPr>
              <a:xfrm>
                <a:off x="3915400" y="2846525"/>
                <a:ext cx="16725" cy="18650"/>
              </a:xfrm>
              <a:custGeom>
                <a:rect b="b" l="l" r="r" t="t"/>
                <a:pathLst>
                  <a:path extrusionOk="0" h="746" w="669">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1"/>
              <p:cNvSpPr/>
              <p:nvPr/>
            </p:nvSpPr>
            <p:spPr>
              <a:xfrm>
                <a:off x="4012875" y="2813050"/>
                <a:ext cx="10950" cy="11675"/>
              </a:xfrm>
              <a:custGeom>
                <a:rect b="b" l="l" r="r" t="t"/>
                <a:pathLst>
                  <a:path extrusionOk="0" h="467" w="438">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p:nvPr/>
            </p:nvSpPr>
            <p:spPr>
              <a:xfrm>
                <a:off x="3927975" y="2749650"/>
                <a:ext cx="89775" cy="108375"/>
              </a:xfrm>
              <a:custGeom>
                <a:rect b="b" l="l" r="r" t="t"/>
                <a:pathLst>
                  <a:path extrusionOk="0" h="4335" w="3591">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1"/>
              <p:cNvSpPr/>
              <p:nvPr/>
            </p:nvSpPr>
            <p:spPr>
              <a:xfrm>
                <a:off x="4060350" y="2897875"/>
                <a:ext cx="362675" cy="590200"/>
              </a:xfrm>
              <a:custGeom>
                <a:rect b="b" l="l" r="r" t="t"/>
                <a:pathLst>
                  <a:path extrusionOk="0" h="23608" w="14507">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1"/>
              <p:cNvSpPr/>
              <p:nvPr/>
            </p:nvSpPr>
            <p:spPr>
              <a:xfrm>
                <a:off x="4312700" y="3471125"/>
                <a:ext cx="52175" cy="14275"/>
              </a:xfrm>
              <a:custGeom>
                <a:rect b="b" l="l" r="r" t="t"/>
                <a:pathLst>
                  <a:path extrusionOk="0" h="571" w="2087">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1"/>
              <p:cNvSpPr/>
              <p:nvPr/>
            </p:nvSpPr>
            <p:spPr>
              <a:xfrm>
                <a:off x="4357750" y="3468750"/>
                <a:ext cx="183300" cy="99700"/>
              </a:xfrm>
              <a:custGeom>
                <a:rect b="b" l="l" r="r" t="t"/>
                <a:pathLst>
                  <a:path extrusionOk="0" h="3988" w="7332">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a:off x="4357750" y="3468750"/>
                <a:ext cx="55325" cy="10875"/>
              </a:xfrm>
              <a:custGeom>
                <a:rect b="b" l="l" r="r" t="t"/>
                <a:pathLst>
                  <a:path extrusionOk="0" h="435" w="2213">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a:off x="4537775" y="3557875"/>
                <a:ext cx="6375" cy="10575"/>
              </a:xfrm>
              <a:custGeom>
                <a:rect b="b" l="l" r="r" t="t"/>
                <a:pathLst>
                  <a:path extrusionOk="0" h="423" w="255">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
              <p:cNvSpPr/>
              <p:nvPr/>
            </p:nvSpPr>
            <p:spPr>
              <a:xfrm>
                <a:off x="3442250" y="3388375"/>
                <a:ext cx="637225" cy="187950"/>
              </a:xfrm>
              <a:custGeom>
                <a:rect b="b" l="l" r="r" t="t"/>
                <a:pathLst>
                  <a:path extrusionOk="0" h="7518" w="25489">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1"/>
              <p:cNvSpPr/>
              <p:nvPr/>
            </p:nvSpPr>
            <p:spPr>
              <a:xfrm>
                <a:off x="3393025" y="3486250"/>
                <a:ext cx="79650" cy="90375"/>
              </a:xfrm>
              <a:custGeom>
                <a:rect b="b" l="l" r="r" t="t"/>
                <a:pathLst>
                  <a:path extrusionOk="0" h="3615" w="3186">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
              <p:cNvSpPr/>
              <p:nvPr/>
            </p:nvSpPr>
            <p:spPr>
              <a:xfrm>
                <a:off x="3351750" y="3523000"/>
                <a:ext cx="55975" cy="53625"/>
              </a:xfrm>
              <a:custGeom>
                <a:rect b="b" l="l" r="r" t="t"/>
                <a:pathLst>
                  <a:path extrusionOk="0" h="2145" w="2239">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1"/>
              <p:cNvSpPr/>
              <p:nvPr/>
            </p:nvSpPr>
            <p:spPr>
              <a:xfrm>
                <a:off x="3418700" y="3489950"/>
                <a:ext cx="53975" cy="86500"/>
              </a:xfrm>
              <a:custGeom>
                <a:rect b="b" l="l" r="r" t="t"/>
                <a:pathLst>
                  <a:path extrusionOk="0" h="3460" w="2159">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1"/>
              <p:cNvSpPr/>
              <p:nvPr/>
            </p:nvSpPr>
            <p:spPr>
              <a:xfrm>
                <a:off x="3466975" y="3391650"/>
                <a:ext cx="612500" cy="184675"/>
              </a:xfrm>
              <a:custGeom>
                <a:rect b="b" l="l" r="r" t="t"/>
                <a:pathLst>
                  <a:path extrusionOk="0" h="7387" w="2450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1"/>
              <p:cNvSpPr/>
              <p:nvPr/>
            </p:nvSpPr>
            <p:spPr>
              <a:xfrm>
                <a:off x="3776400" y="3273675"/>
                <a:ext cx="36975" cy="62075"/>
              </a:xfrm>
              <a:custGeom>
                <a:rect b="b" l="l" r="r" t="t"/>
                <a:pathLst>
                  <a:path extrusionOk="0" h="2483" w="1479">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a:off x="4040000" y="3330675"/>
                <a:ext cx="63325" cy="83775"/>
              </a:xfrm>
              <a:custGeom>
                <a:rect b="b" l="l" r="r" t="t"/>
                <a:pathLst>
                  <a:path extrusionOk="0" h="3351" w="2533">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a:off x="3835100" y="3081325"/>
                <a:ext cx="38975" cy="59700"/>
              </a:xfrm>
              <a:custGeom>
                <a:rect b="b" l="l" r="r" t="t"/>
                <a:pathLst>
                  <a:path extrusionOk="0" h="2388" w="1559">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1"/>
              <p:cNvSpPr/>
              <p:nvPr/>
            </p:nvSpPr>
            <p:spPr>
              <a:xfrm>
                <a:off x="3868125" y="3128300"/>
                <a:ext cx="212700" cy="70975"/>
              </a:xfrm>
              <a:custGeom>
                <a:rect b="b" l="l" r="r" t="t"/>
                <a:pathLst>
                  <a:path extrusionOk="0" h="2839" w="8508">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1"/>
              <p:cNvSpPr/>
              <p:nvPr/>
            </p:nvSpPr>
            <p:spPr>
              <a:xfrm>
                <a:off x="4093600" y="3189950"/>
                <a:ext cx="17375" cy="123575"/>
              </a:xfrm>
              <a:custGeom>
                <a:rect b="b" l="l" r="r" t="t"/>
                <a:pathLst>
                  <a:path extrusionOk="0" h="4943" w="695">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a:off x="4140175" y="3123875"/>
                <a:ext cx="72575" cy="102300"/>
              </a:xfrm>
              <a:custGeom>
                <a:rect b="b" l="l" r="r" t="t"/>
                <a:pathLst>
                  <a:path extrusionOk="0" h="4092" w="2903">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1"/>
              <p:cNvSpPr/>
              <p:nvPr/>
            </p:nvSpPr>
            <p:spPr>
              <a:xfrm>
                <a:off x="3927975" y="2749650"/>
                <a:ext cx="63900" cy="74700"/>
              </a:xfrm>
              <a:custGeom>
                <a:rect b="b" l="l" r="r" t="t"/>
                <a:pathLst>
                  <a:path extrusionOk="0" h="2988" w="2556">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1"/>
              <p:cNvSpPr/>
              <p:nvPr/>
            </p:nvSpPr>
            <p:spPr>
              <a:xfrm>
                <a:off x="4029300" y="2680625"/>
                <a:ext cx="24100" cy="68275"/>
              </a:xfrm>
              <a:custGeom>
                <a:rect b="b" l="l" r="r" t="t"/>
                <a:pathLst>
                  <a:path extrusionOk="0" h="2731" w="964">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1"/>
              <p:cNvSpPr/>
              <p:nvPr/>
            </p:nvSpPr>
            <p:spPr>
              <a:xfrm>
                <a:off x="4035725" y="2589875"/>
                <a:ext cx="22375" cy="25550"/>
              </a:xfrm>
              <a:custGeom>
                <a:rect b="b" l="l" r="r" t="t"/>
                <a:pathLst>
                  <a:path extrusionOk="0" h="1022" w="895">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3831575" y="2701050"/>
                <a:ext cx="21100" cy="82225"/>
              </a:xfrm>
              <a:custGeom>
                <a:rect b="b" l="l" r="r" t="t"/>
                <a:pathLst>
                  <a:path extrusionOk="0" h="3289" w="844">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1"/>
              <p:cNvSpPr/>
              <p:nvPr/>
            </p:nvSpPr>
            <p:spPr>
              <a:xfrm>
                <a:off x="3840875" y="2791150"/>
                <a:ext cx="26650" cy="4550"/>
              </a:xfrm>
              <a:custGeom>
                <a:rect b="b" l="l" r="r" t="t"/>
                <a:pathLst>
                  <a:path extrusionOk="0" h="182" w="1066">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1"/>
              <p:cNvSpPr/>
              <p:nvPr/>
            </p:nvSpPr>
            <p:spPr>
              <a:xfrm>
                <a:off x="3840950" y="2798075"/>
                <a:ext cx="8475" cy="14500"/>
              </a:xfrm>
              <a:custGeom>
                <a:rect b="b" l="l" r="r" t="t"/>
                <a:pathLst>
                  <a:path extrusionOk="0" h="580" w="339">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1"/>
              <p:cNvSpPr/>
              <p:nvPr/>
            </p:nvSpPr>
            <p:spPr>
              <a:xfrm>
                <a:off x="3840150" y="2667175"/>
                <a:ext cx="104825" cy="48600"/>
              </a:xfrm>
              <a:custGeom>
                <a:rect b="b" l="l" r="r" t="t"/>
                <a:pathLst>
                  <a:path extrusionOk="0" h="1944" w="4193">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3656225" y="3018300"/>
                <a:ext cx="48325" cy="35950"/>
              </a:xfrm>
              <a:custGeom>
                <a:rect b="b" l="l" r="r" t="t"/>
                <a:pathLst>
                  <a:path extrusionOk="0" h="1438" w="1933">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1"/>
              <p:cNvSpPr/>
              <p:nvPr/>
            </p:nvSpPr>
            <p:spPr>
              <a:xfrm>
                <a:off x="3724400" y="3070525"/>
                <a:ext cx="69975" cy="47600"/>
              </a:xfrm>
              <a:custGeom>
                <a:rect b="b" l="l" r="r" t="t"/>
                <a:pathLst>
                  <a:path extrusionOk="0" h="1904" w="2799">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a:off x="3393250" y="2935250"/>
                <a:ext cx="127150" cy="113775"/>
              </a:xfrm>
              <a:custGeom>
                <a:rect b="b" l="l" r="r" t="t"/>
                <a:pathLst>
                  <a:path extrusionOk="0" h="4551" w="5086">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p:nvPr/>
            </p:nvSpPr>
            <p:spPr>
              <a:xfrm>
                <a:off x="3346400" y="2915700"/>
                <a:ext cx="29300" cy="21725"/>
              </a:xfrm>
              <a:custGeom>
                <a:rect b="b" l="l" r="r" t="t"/>
                <a:pathLst>
                  <a:path extrusionOk="0" h="869" w="1172">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p:nvPr/>
            </p:nvSpPr>
            <p:spPr>
              <a:xfrm>
                <a:off x="3353625" y="2901375"/>
                <a:ext cx="30250" cy="25600"/>
              </a:xfrm>
              <a:custGeom>
                <a:rect b="b" l="l" r="r" t="t"/>
                <a:pathLst>
                  <a:path extrusionOk="0" h="1024" w="121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a:off x="3364675" y="2888950"/>
                <a:ext cx="28500" cy="27700"/>
              </a:xfrm>
              <a:custGeom>
                <a:rect b="b" l="l" r="r" t="t"/>
                <a:pathLst>
                  <a:path extrusionOk="0" h="1108" w="114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354000" y="2905025"/>
                <a:ext cx="52225" cy="63425"/>
              </a:xfrm>
              <a:custGeom>
                <a:rect b="b" l="l" r="r" t="t"/>
                <a:pathLst>
                  <a:path extrusionOk="0" h="2537" w="2089">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p:nvPr/>
            </p:nvSpPr>
            <p:spPr>
              <a:xfrm>
                <a:off x="3352350" y="2847300"/>
                <a:ext cx="51375" cy="48450"/>
              </a:xfrm>
              <a:custGeom>
                <a:rect b="b" l="l" r="r" t="t"/>
                <a:pathLst>
                  <a:path extrusionOk="0" h="1938" w="2055">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1"/>
              <p:cNvSpPr/>
              <p:nvPr/>
            </p:nvSpPr>
            <p:spPr>
              <a:xfrm>
                <a:off x="3852650" y="2811025"/>
                <a:ext cx="79475" cy="88275"/>
              </a:xfrm>
              <a:custGeom>
                <a:rect b="b" l="l" r="r" t="t"/>
                <a:pathLst>
                  <a:path extrusionOk="0" h="3531" w="3179">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p:nvPr/>
            </p:nvSpPr>
            <p:spPr>
              <a:xfrm>
                <a:off x="3914875" y="2864575"/>
                <a:ext cx="1100" cy="30975"/>
              </a:xfrm>
              <a:custGeom>
                <a:rect b="b" l="l" r="r" t="t"/>
                <a:pathLst>
                  <a:path extrusionOk="0" h="1239" w="44">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3778675" y="3263275"/>
                <a:ext cx="102625" cy="119075"/>
              </a:xfrm>
              <a:custGeom>
                <a:rect b="b" l="l" r="r" t="t"/>
                <a:pathLst>
                  <a:path extrusionOk="0" h="4763" w="4105">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1"/>
              <p:cNvSpPr/>
              <p:nvPr/>
            </p:nvSpPr>
            <p:spPr>
              <a:xfrm>
                <a:off x="3840375" y="2685525"/>
                <a:ext cx="6900" cy="21125"/>
              </a:xfrm>
              <a:custGeom>
                <a:rect b="b" l="l" r="r" t="t"/>
                <a:pathLst>
                  <a:path extrusionOk="0" h="845" w="276">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1"/>
              <p:cNvSpPr/>
              <p:nvPr/>
            </p:nvSpPr>
            <p:spPr>
              <a:xfrm>
                <a:off x="3877075" y="2700325"/>
                <a:ext cx="6900" cy="21150"/>
              </a:xfrm>
              <a:custGeom>
                <a:rect b="b" l="l" r="r" t="t"/>
                <a:pathLst>
                  <a:path extrusionOk="0" h="846" w="276">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1"/>
              <p:cNvSpPr/>
              <p:nvPr/>
            </p:nvSpPr>
            <p:spPr>
              <a:xfrm>
                <a:off x="3836100" y="2674725"/>
                <a:ext cx="24700" cy="11050"/>
              </a:xfrm>
              <a:custGeom>
                <a:rect b="b" l="l" r="r" t="t"/>
                <a:pathLst>
                  <a:path extrusionOk="0" h="442" w="988">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1"/>
              <p:cNvSpPr/>
              <p:nvPr/>
            </p:nvSpPr>
            <p:spPr>
              <a:xfrm>
                <a:off x="3871025" y="2688475"/>
                <a:ext cx="36825" cy="16700"/>
              </a:xfrm>
              <a:custGeom>
                <a:rect b="b" l="l" r="r" t="t"/>
                <a:pathLst>
                  <a:path extrusionOk="0" h="668" w="1473">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1"/>
              <p:cNvSpPr/>
              <p:nvPr/>
            </p:nvSpPr>
            <p:spPr>
              <a:xfrm>
                <a:off x="4085525" y="2897300"/>
                <a:ext cx="55075" cy="217150"/>
              </a:xfrm>
              <a:custGeom>
                <a:rect b="b" l="l" r="r" t="t"/>
                <a:pathLst>
                  <a:path extrusionOk="0" h="8686" w="2203">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1"/>
              <p:cNvSpPr/>
              <p:nvPr/>
            </p:nvSpPr>
            <p:spPr>
              <a:xfrm>
                <a:off x="3829475" y="2899425"/>
                <a:ext cx="42850" cy="221450"/>
              </a:xfrm>
              <a:custGeom>
                <a:rect b="b" l="l" r="r" t="t"/>
                <a:pathLst>
                  <a:path extrusionOk="0" h="8858" w="1714">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1"/>
              <p:cNvSpPr/>
              <p:nvPr/>
            </p:nvSpPr>
            <p:spPr>
              <a:xfrm>
                <a:off x="3502825" y="2985850"/>
                <a:ext cx="17575" cy="63175"/>
              </a:xfrm>
              <a:custGeom>
                <a:rect b="b" l="l" r="r" t="t"/>
                <a:pathLst>
                  <a:path extrusionOk="0" h="2527" w="703">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p:nvPr/>
            </p:nvSpPr>
            <p:spPr>
              <a:xfrm>
                <a:off x="2976800" y="3567200"/>
                <a:ext cx="194150" cy="6800"/>
              </a:xfrm>
              <a:custGeom>
                <a:rect b="b" l="l" r="r" t="t"/>
                <a:pathLst>
                  <a:path extrusionOk="0" h="272" w="7766">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a:off x="3615175" y="3251725"/>
                <a:ext cx="252125" cy="179100"/>
              </a:xfrm>
              <a:custGeom>
                <a:rect b="b" l="l" r="r" t="t"/>
                <a:pathLst>
                  <a:path extrusionOk="0" h="7164" w="10085">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a:off x="3832850" y="2600350"/>
                <a:ext cx="180400" cy="139375"/>
              </a:xfrm>
              <a:custGeom>
                <a:rect b="b" l="l" r="r" t="t"/>
                <a:pathLst>
                  <a:path extrusionOk="0" h="5575" w="7216">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a:off x="3990125" y="2724375"/>
                <a:ext cx="163925" cy="168625"/>
              </a:xfrm>
              <a:custGeom>
                <a:rect b="b" l="l" r="r" t="t"/>
                <a:pathLst>
                  <a:path extrusionOk="0" h="6745" w="6557">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a:off x="3618275" y="3396125"/>
                <a:ext cx="249650" cy="35225"/>
              </a:xfrm>
              <a:custGeom>
                <a:rect b="b" l="l" r="r" t="t"/>
                <a:pathLst>
                  <a:path extrusionOk="0" h="1409" w="9986">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a:off x="3346475" y="2915025"/>
                <a:ext cx="29975" cy="23075"/>
              </a:xfrm>
              <a:custGeom>
                <a:rect b="b" l="l" r="r" t="t"/>
                <a:pathLst>
                  <a:path extrusionOk="0" h="923" w="1199">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p:nvPr/>
            </p:nvSpPr>
            <p:spPr>
              <a:xfrm>
                <a:off x="3353725" y="2900700"/>
                <a:ext cx="30875" cy="26975"/>
              </a:xfrm>
              <a:custGeom>
                <a:rect b="b" l="l" r="r" t="t"/>
                <a:pathLst>
                  <a:path extrusionOk="0" h="1079" w="1235">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1"/>
              <p:cNvSpPr/>
              <p:nvPr/>
            </p:nvSpPr>
            <p:spPr>
              <a:xfrm>
                <a:off x="3364750" y="2888275"/>
                <a:ext cx="29150" cy="29025"/>
              </a:xfrm>
              <a:custGeom>
                <a:rect b="b" l="l" r="r" t="t"/>
                <a:pathLst>
                  <a:path extrusionOk="0" h="1161" w="1166">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p:nvPr/>
            </p:nvSpPr>
            <p:spPr>
              <a:xfrm>
                <a:off x="3373100" y="2886875"/>
                <a:ext cx="51975" cy="81575"/>
              </a:xfrm>
              <a:custGeom>
                <a:rect b="b" l="l" r="r" t="t"/>
                <a:pathLst>
                  <a:path extrusionOk="0" h="3263" w="2079">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1"/>
              <p:cNvSpPr/>
              <p:nvPr/>
            </p:nvSpPr>
            <p:spPr>
              <a:xfrm>
                <a:off x="3376350" y="2886175"/>
                <a:ext cx="46400" cy="35750"/>
              </a:xfrm>
              <a:custGeom>
                <a:rect b="b" l="l" r="r" t="t"/>
                <a:pathLst>
                  <a:path extrusionOk="0" h="1430" w="1856">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2974500" y="2561175"/>
                <a:ext cx="1569875" cy="1016150"/>
              </a:xfrm>
              <a:custGeom>
                <a:rect b="b" l="l" r="r" t="t"/>
                <a:pathLst>
                  <a:path extrusionOk="0" h="40646" w="62795">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3493200" y="3075925"/>
                <a:ext cx="320900" cy="260475"/>
              </a:xfrm>
              <a:custGeom>
                <a:rect b="b" l="l" r="r" t="t"/>
                <a:pathLst>
                  <a:path extrusionOk="0" h="10419" w="12836">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1"/>
              <p:cNvSpPr/>
              <p:nvPr/>
            </p:nvSpPr>
            <p:spPr>
              <a:xfrm>
                <a:off x="3137250" y="3467900"/>
                <a:ext cx="9950" cy="14600"/>
              </a:xfrm>
              <a:custGeom>
                <a:rect b="b" l="l" r="r" t="t"/>
                <a:pathLst>
                  <a:path extrusionOk="0" h="584" w="398">
                    <a:moveTo>
                      <a:pt x="352" y="1"/>
                    </a:moveTo>
                    <a:lnTo>
                      <a:pt x="0" y="554"/>
                    </a:lnTo>
                    <a:lnTo>
                      <a:pt x="46" y="583"/>
                    </a:lnTo>
                    <a:lnTo>
                      <a:pt x="398" y="30"/>
                    </a:lnTo>
                    <a:lnTo>
                      <a:pt x="352"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1"/>
              <p:cNvSpPr/>
              <p:nvPr/>
            </p:nvSpPr>
            <p:spPr>
              <a:xfrm>
                <a:off x="3177750" y="3513275"/>
                <a:ext cx="8950" cy="9200"/>
              </a:xfrm>
              <a:custGeom>
                <a:rect b="b" l="l" r="r" t="t"/>
                <a:pathLst>
                  <a:path extrusionOk="0" h="368" w="358">
                    <a:moveTo>
                      <a:pt x="319" y="1"/>
                    </a:moveTo>
                    <a:lnTo>
                      <a:pt x="1" y="331"/>
                    </a:lnTo>
                    <a:lnTo>
                      <a:pt x="41" y="367"/>
                    </a:lnTo>
                    <a:lnTo>
                      <a:pt x="357" y="37"/>
                    </a:lnTo>
                    <a:lnTo>
                      <a:pt x="319"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a:off x="3125425" y="3449900"/>
                <a:ext cx="72300" cy="81675"/>
              </a:xfrm>
              <a:custGeom>
                <a:rect b="b" l="l" r="r" t="t"/>
                <a:pathLst>
                  <a:path extrusionOk="0" h="3267" w="2892">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1"/>
              <p:cNvSpPr/>
              <p:nvPr/>
            </p:nvSpPr>
            <p:spPr>
              <a:xfrm>
                <a:off x="3440875" y="3485900"/>
                <a:ext cx="26625" cy="90875"/>
              </a:xfrm>
              <a:custGeom>
                <a:rect b="b" l="l" r="r" t="t"/>
                <a:pathLst>
                  <a:path extrusionOk="0" h="3635" w="1065">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a:off x="3555350" y="3102875"/>
                <a:ext cx="159450" cy="36275"/>
              </a:xfrm>
              <a:custGeom>
                <a:rect b="b" l="l" r="r" t="t"/>
                <a:pathLst>
                  <a:path extrusionOk="0" h="1451" w="6378">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3762750" y="3232900"/>
                <a:ext cx="54100" cy="65825"/>
              </a:xfrm>
              <a:custGeom>
                <a:rect b="b" l="l" r="r" t="t"/>
                <a:pathLst>
                  <a:path extrusionOk="0" h="2633" w="2164">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3804975" y="3223000"/>
                <a:ext cx="30500" cy="36100"/>
              </a:xfrm>
              <a:custGeom>
                <a:rect b="b" l="l" r="r" t="t"/>
                <a:pathLst>
                  <a:path extrusionOk="0" h="1444" w="122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What do they look like?</a:t>
            </a:r>
            <a:endParaRPr/>
          </a:p>
        </p:txBody>
      </p:sp>
      <p:sp>
        <p:nvSpPr>
          <p:cNvPr id="609" name="Google Shape;609;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Prompt</a:t>
            </a:r>
            <a:r>
              <a:rPr lang="en-GB">
                <a:solidFill>
                  <a:schemeClr val="dk1"/>
                </a:solidFill>
              </a:rPr>
              <a:t>: “When was the Golden Gate Bridge transported for the second time across Egypt?”</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a:t>
            </a:r>
            <a:r>
              <a:rPr b="1" lang="en-GB">
                <a:solidFill>
                  <a:schemeClr val="dk1"/>
                </a:solidFill>
              </a:rPr>
              <a:t>GPT</a:t>
            </a:r>
            <a:r>
              <a:rPr lang="en-GB">
                <a:solidFill>
                  <a:schemeClr val="dk1"/>
                </a:solidFill>
              </a:rPr>
              <a:t>-</a:t>
            </a:r>
            <a:r>
              <a:rPr b="1" lang="en-GB">
                <a:solidFill>
                  <a:schemeClr val="dk1"/>
                </a:solidFill>
              </a:rPr>
              <a:t>3</a:t>
            </a:r>
            <a:r>
              <a:rPr lang="en-GB">
                <a:solidFill>
                  <a:schemeClr val="dk1"/>
                </a:solidFill>
              </a:rPr>
              <a:t> </a:t>
            </a:r>
            <a:r>
              <a:rPr b="1" lang="en-GB">
                <a:solidFill>
                  <a:schemeClr val="dk1"/>
                </a:solidFill>
              </a:rPr>
              <a:t>response</a:t>
            </a:r>
            <a:r>
              <a:rPr lang="en-GB">
                <a:solidFill>
                  <a:schemeClr val="dk1"/>
                </a:solidFill>
              </a:rPr>
              <a:t>:  “The Golden Gate Bridge was transported for the second time across Egypt in October of 2016.”</a:t>
            </a:r>
            <a:endParaRPr>
              <a:solidFill>
                <a:schemeClr val="dk1"/>
              </a:solidFill>
            </a:endParaRPr>
          </a:p>
        </p:txBody>
      </p:sp>
      <p:pic>
        <p:nvPicPr>
          <p:cNvPr id="610" name="Google Shape;610;p52"/>
          <p:cNvPicPr preferRelativeResize="0"/>
          <p:nvPr/>
        </p:nvPicPr>
        <p:blipFill>
          <a:blip r:embed="rId3">
            <a:alphaModFix/>
          </a:blip>
          <a:stretch>
            <a:fillRect/>
          </a:stretch>
        </p:blipFill>
        <p:spPr>
          <a:xfrm>
            <a:off x="5198675" y="3290050"/>
            <a:ext cx="2150351" cy="1433575"/>
          </a:xfrm>
          <a:prstGeom prst="rect">
            <a:avLst/>
          </a:prstGeom>
          <a:noFill/>
          <a:ln>
            <a:noFill/>
          </a:ln>
        </p:spPr>
      </p:pic>
      <p:pic>
        <p:nvPicPr>
          <p:cNvPr id="611" name="Google Shape;611;p52"/>
          <p:cNvPicPr preferRelativeResize="0"/>
          <p:nvPr/>
        </p:nvPicPr>
        <p:blipFill>
          <a:blip r:embed="rId4">
            <a:alphaModFix/>
          </a:blip>
          <a:stretch>
            <a:fillRect/>
          </a:stretch>
        </p:blipFill>
        <p:spPr>
          <a:xfrm>
            <a:off x="2152225" y="3330425"/>
            <a:ext cx="1780051" cy="1506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What do they look like?</a:t>
            </a:r>
            <a:endParaRPr/>
          </a:p>
        </p:txBody>
      </p:sp>
      <p:pic>
        <p:nvPicPr>
          <p:cNvPr id="617" name="Google Shape;617;p53"/>
          <p:cNvPicPr preferRelativeResize="0"/>
          <p:nvPr/>
        </p:nvPicPr>
        <p:blipFill>
          <a:blip r:embed="rId3">
            <a:alphaModFix/>
          </a:blip>
          <a:stretch>
            <a:fillRect/>
          </a:stretch>
        </p:blipFill>
        <p:spPr>
          <a:xfrm>
            <a:off x="1509100" y="2019000"/>
            <a:ext cx="2675331" cy="2894950"/>
          </a:xfrm>
          <a:prstGeom prst="rect">
            <a:avLst/>
          </a:prstGeom>
          <a:noFill/>
          <a:ln>
            <a:noFill/>
          </a:ln>
        </p:spPr>
      </p:pic>
      <p:pic>
        <p:nvPicPr>
          <p:cNvPr id="618" name="Google Shape;618;p53"/>
          <p:cNvPicPr preferRelativeResize="0"/>
          <p:nvPr/>
        </p:nvPicPr>
        <p:blipFill>
          <a:blip r:embed="rId4">
            <a:alphaModFix/>
          </a:blip>
          <a:stretch>
            <a:fillRect/>
          </a:stretch>
        </p:blipFill>
        <p:spPr>
          <a:xfrm>
            <a:off x="4497150" y="2184152"/>
            <a:ext cx="3832175" cy="2839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4"/>
          <p:cNvSpPr txBox="1"/>
          <p:nvPr>
            <p:ph type="title"/>
          </p:nvPr>
        </p:nvSpPr>
        <p:spPr>
          <a:xfrm>
            <a:off x="576025" y="610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do they happen?</a:t>
            </a:r>
            <a:endParaRPr/>
          </a:p>
        </p:txBody>
      </p:sp>
      <p:grpSp>
        <p:nvGrpSpPr>
          <p:cNvPr id="624" name="Google Shape;624;p54"/>
          <p:cNvGrpSpPr/>
          <p:nvPr/>
        </p:nvGrpSpPr>
        <p:grpSpPr>
          <a:xfrm>
            <a:off x="308838" y="1623975"/>
            <a:ext cx="3558375" cy="924600"/>
            <a:chOff x="308838" y="1242975"/>
            <a:chExt cx="3558375" cy="924600"/>
          </a:xfrm>
        </p:grpSpPr>
        <p:cxnSp>
          <p:nvCxnSpPr>
            <p:cNvPr id="625" name="Google Shape;625;p54"/>
            <p:cNvCxnSpPr/>
            <p:nvPr/>
          </p:nvCxnSpPr>
          <p:spPr>
            <a:xfrm rot="10800000">
              <a:off x="2642013" y="1654113"/>
              <a:ext cx="1225200" cy="0"/>
            </a:xfrm>
            <a:prstGeom prst="straightConnector1">
              <a:avLst/>
            </a:prstGeom>
            <a:noFill/>
            <a:ln cap="flat" cmpd="sng" w="9525">
              <a:solidFill>
                <a:srgbClr val="307BF3"/>
              </a:solidFill>
              <a:prstDash val="solid"/>
              <a:round/>
              <a:headEnd len="sm" w="sm" type="none"/>
              <a:tailEnd len="med" w="med" type="oval"/>
            </a:ln>
          </p:spPr>
        </p:cxnSp>
        <p:sp>
          <p:nvSpPr>
            <p:cNvPr id="626" name="Google Shape;626;p54"/>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highlight>
                    <a:schemeClr val="accent2"/>
                  </a:highlight>
                </a:rPr>
                <a:t>Pre-training</a:t>
              </a:r>
              <a:endParaRPr b="1" sz="1200">
                <a:highlight>
                  <a:schemeClr val="accent2"/>
                </a:highlight>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292100" lvl="0" marL="182880" rtl="0" algn="l">
                <a:spcBef>
                  <a:spcPts val="0"/>
                </a:spcBef>
                <a:spcAft>
                  <a:spcPts val="0"/>
                </a:spcAft>
                <a:buSzPts val="1000"/>
                <a:buFont typeface="Golos Text"/>
                <a:buChar char="●"/>
              </a:pPr>
              <a:r>
                <a:rPr b="1" lang="en-GB" sz="1000">
                  <a:latin typeface="Golos Text"/>
                  <a:ea typeface="Golos Text"/>
                  <a:cs typeface="Golos Text"/>
                  <a:sym typeface="Golos Text"/>
                </a:rPr>
                <a:t>Unsupervised</a:t>
              </a:r>
              <a:r>
                <a:rPr lang="en-GB" sz="1000">
                  <a:latin typeface="Golos Text"/>
                  <a:ea typeface="Golos Text"/>
                  <a:cs typeface="Golos Text"/>
                  <a:sym typeface="Golos Text"/>
                </a:rPr>
                <a:t> training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Unlabelled text</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No specific output or input pairs </a:t>
              </a:r>
              <a:endParaRPr sz="800">
                <a:latin typeface="Roboto"/>
                <a:ea typeface="Roboto"/>
                <a:cs typeface="Roboto"/>
                <a:sym typeface="Roboto"/>
              </a:endParaRPr>
            </a:p>
          </p:txBody>
        </p:sp>
      </p:grpSp>
      <p:grpSp>
        <p:nvGrpSpPr>
          <p:cNvPr id="627" name="Google Shape;627;p54"/>
          <p:cNvGrpSpPr/>
          <p:nvPr/>
        </p:nvGrpSpPr>
        <p:grpSpPr>
          <a:xfrm>
            <a:off x="308838" y="3027125"/>
            <a:ext cx="3263100" cy="924600"/>
            <a:chOff x="308838" y="2646125"/>
            <a:chExt cx="3263100" cy="924600"/>
          </a:xfrm>
        </p:grpSpPr>
        <p:cxnSp>
          <p:nvCxnSpPr>
            <p:cNvPr id="628" name="Google Shape;628;p54"/>
            <p:cNvCxnSpPr/>
            <p:nvPr/>
          </p:nvCxnSpPr>
          <p:spPr>
            <a:xfrm rot="10800000">
              <a:off x="2641938" y="3108425"/>
              <a:ext cx="930000" cy="0"/>
            </a:xfrm>
            <a:prstGeom prst="straightConnector1">
              <a:avLst/>
            </a:prstGeom>
            <a:noFill/>
            <a:ln cap="flat" cmpd="sng" w="9525">
              <a:solidFill>
                <a:srgbClr val="0E65F0"/>
              </a:solidFill>
              <a:prstDash val="solid"/>
              <a:round/>
              <a:headEnd len="sm" w="sm" type="none"/>
              <a:tailEnd len="med" w="med" type="oval"/>
            </a:ln>
          </p:spPr>
        </p:cxnSp>
        <p:sp>
          <p:nvSpPr>
            <p:cNvPr id="629" name="Google Shape;629;p54"/>
            <p:cNvSpPr txBox="1"/>
            <p:nvPr/>
          </p:nvSpPr>
          <p:spPr>
            <a:xfrm>
              <a:off x="308838" y="264612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Fine-tuning</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Downstream tasks (NLG, Classification etc)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Input-output pairs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b="1" lang="en-GB" sz="1000">
                  <a:latin typeface="Golos Text"/>
                  <a:ea typeface="Golos Text"/>
                  <a:cs typeface="Golos Text"/>
                  <a:sym typeface="Golos Text"/>
                </a:rPr>
                <a:t>Supervised</a:t>
              </a:r>
              <a:r>
                <a:rPr lang="en-GB" sz="1000">
                  <a:latin typeface="Golos Text"/>
                  <a:ea typeface="Golos Text"/>
                  <a:cs typeface="Golos Text"/>
                  <a:sym typeface="Golos Text"/>
                </a:rPr>
                <a:t> training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Labelled data </a:t>
              </a:r>
              <a:endParaRPr sz="800">
                <a:latin typeface="Roboto"/>
                <a:ea typeface="Roboto"/>
                <a:cs typeface="Roboto"/>
                <a:sym typeface="Roboto"/>
              </a:endParaRPr>
            </a:p>
          </p:txBody>
        </p:sp>
      </p:grpSp>
      <p:grpSp>
        <p:nvGrpSpPr>
          <p:cNvPr id="630" name="Google Shape;630;p54"/>
          <p:cNvGrpSpPr/>
          <p:nvPr/>
        </p:nvGrpSpPr>
        <p:grpSpPr>
          <a:xfrm>
            <a:off x="4657738" y="4027300"/>
            <a:ext cx="4162750" cy="924600"/>
            <a:chOff x="4657738" y="3646300"/>
            <a:chExt cx="4162750" cy="924600"/>
          </a:xfrm>
        </p:grpSpPr>
        <p:cxnSp>
          <p:nvCxnSpPr>
            <p:cNvPr id="631" name="Google Shape;631;p54"/>
            <p:cNvCxnSpPr/>
            <p:nvPr/>
          </p:nvCxnSpPr>
          <p:spPr>
            <a:xfrm>
              <a:off x="4657738" y="3854000"/>
              <a:ext cx="1838700" cy="0"/>
            </a:xfrm>
            <a:prstGeom prst="straightConnector1">
              <a:avLst/>
            </a:prstGeom>
            <a:noFill/>
            <a:ln cap="flat" cmpd="sng" w="9525">
              <a:solidFill>
                <a:srgbClr val="0D5DDF"/>
              </a:solidFill>
              <a:prstDash val="solid"/>
              <a:round/>
              <a:headEnd len="sm" w="sm" type="none"/>
              <a:tailEnd len="med" w="med" type="oval"/>
            </a:ln>
          </p:spPr>
        </p:cxnSp>
        <p:sp>
          <p:nvSpPr>
            <p:cNvPr id="632" name="Google Shape;632;p54"/>
            <p:cNvSpPr txBox="1"/>
            <p:nvPr/>
          </p:nvSpPr>
          <p:spPr>
            <a:xfrm>
              <a:off x="6696488" y="3646300"/>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Input-Encoding</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Convert Text to numeric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More tokenisation</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Positional encoding (tokens sequence and relations)</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Embedding (co-occurence of tokens in corpora) </a:t>
              </a:r>
              <a:endParaRPr sz="1000">
                <a:latin typeface="Golos Text"/>
                <a:ea typeface="Golos Text"/>
                <a:cs typeface="Golos Text"/>
                <a:sym typeface="Golos Text"/>
              </a:endParaRPr>
            </a:p>
            <a:p>
              <a:pPr indent="0" lvl="0" marL="0" rtl="0" algn="l">
                <a:spcBef>
                  <a:spcPts val="0"/>
                </a:spcBef>
                <a:spcAft>
                  <a:spcPts val="1600"/>
                </a:spcAft>
                <a:buNone/>
              </a:pPr>
              <a:r>
                <a:t/>
              </a:r>
              <a:endParaRPr sz="800">
                <a:latin typeface="Roboto"/>
                <a:ea typeface="Roboto"/>
                <a:cs typeface="Roboto"/>
                <a:sym typeface="Roboto"/>
              </a:endParaRPr>
            </a:p>
          </p:txBody>
        </p:sp>
      </p:grpSp>
      <p:grpSp>
        <p:nvGrpSpPr>
          <p:cNvPr id="633" name="Google Shape;633;p54"/>
          <p:cNvGrpSpPr/>
          <p:nvPr/>
        </p:nvGrpSpPr>
        <p:grpSpPr>
          <a:xfrm>
            <a:off x="5209838" y="1035950"/>
            <a:ext cx="3610650" cy="924600"/>
            <a:chOff x="5209838" y="976275"/>
            <a:chExt cx="3610650" cy="924600"/>
          </a:xfrm>
        </p:grpSpPr>
        <p:sp>
          <p:nvSpPr>
            <p:cNvPr id="634" name="Google Shape;634;p54"/>
            <p:cNvSpPr txBox="1"/>
            <p:nvPr/>
          </p:nvSpPr>
          <p:spPr>
            <a:xfrm>
              <a:off x="6696488" y="976275"/>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highlight>
                    <a:schemeClr val="accent2"/>
                  </a:highlight>
                </a:rPr>
                <a:t>Sampling or Beam search</a:t>
              </a:r>
              <a:endParaRPr b="1" sz="1200">
                <a:highlight>
                  <a:schemeClr val="accent2"/>
                </a:highlight>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GB" sz="1000">
                  <a:latin typeface="Golos Text"/>
                  <a:ea typeface="Golos Text"/>
                  <a:cs typeface="Golos Text"/>
                  <a:sym typeface="Golos Text"/>
                </a:rPr>
                <a:t>Probabilistic decoding technique</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Sampling probability (creativity)</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Beam search (deterministic)  </a:t>
              </a:r>
              <a:endParaRPr sz="800">
                <a:latin typeface="Roboto"/>
                <a:ea typeface="Roboto"/>
                <a:cs typeface="Roboto"/>
                <a:sym typeface="Roboto"/>
              </a:endParaRPr>
            </a:p>
          </p:txBody>
        </p:sp>
        <p:cxnSp>
          <p:nvCxnSpPr>
            <p:cNvPr id="635" name="Google Shape;635;p54"/>
            <p:cNvCxnSpPr/>
            <p:nvPr/>
          </p:nvCxnSpPr>
          <p:spPr>
            <a:xfrm>
              <a:off x="5209838" y="1654113"/>
              <a:ext cx="1286700" cy="0"/>
            </a:xfrm>
            <a:prstGeom prst="straightConnector1">
              <a:avLst/>
            </a:prstGeom>
            <a:noFill/>
            <a:ln cap="flat" cmpd="sng" w="9525">
              <a:solidFill>
                <a:srgbClr val="0944A1"/>
              </a:solidFill>
              <a:prstDash val="solid"/>
              <a:round/>
              <a:headEnd len="sm" w="sm" type="none"/>
              <a:tailEnd len="med" w="med" type="oval"/>
            </a:ln>
          </p:spPr>
        </p:cxnSp>
      </p:grpSp>
      <p:grpSp>
        <p:nvGrpSpPr>
          <p:cNvPr id="636" name="Google Shape;636;p54"/>
          <p:cNvGrpSpPr/>
          <p:nvPr/>
        </p:nvGrpSpPr>
        <p:grpSpPr>
          <a:xfrm>
            <a:off x="5610288" y="2531613"/>
            <a:ext cx="3210200" cy="924600"/>
            <a:chOff x="5610288" y="2150613"/>
            <a:chExt cx="3210200" cy="924600"/>
          </a:xfrm>
        </p:grpSpPr>
        <p:cxnSp>
          <p:nvCxnSpPr>
            <p:cNvPr id="637" name="Google Shape;637;p54"/>
            <p:cNvCxnSpPr/>
            <p:nvPr/>
          </p:nvCxnSpPr>
          <p:spPr>
            <a:xfrm>
              <a:off x="5610288" y="2775650"/>
              <a:ext cx="886200" cy="0"/>
            </a:xfrm>
            <a:prstGeom prst="straightConnector1">
              <a:avLst/>
            </a:prstGeom>
            <a:noFill/>
            <a:ln cap="flat" cmpd="sng" w="9525">
              <a:solidFill>
                <a:srgbClr val="0C58D3"/>
              </a:solidFill>
              <a:prstDash val="solid"/>
              <a:round/>
              <a:headEnd len="sm" w="sm" type="none"/>
              <a:tailEnd len="med" w="med" type="oval"/>
            </a:ln>
          </p:spPr>
        </p:cxnSp>
        <p:sp>
          <p:nvSpPr>
            <p:cNvPr id="638" name="Google Shape;638;p54"/>
            <p:cNvSpPr txBox="1"/>
            <p:nvPr/>
          </p:nvSpPr>
          <p:spPr>
            <a:xfrm>
              <a:off x="6696488" y="2150613"/>
              <a:ext cx="21240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Autoregressive Generation</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Predicting tokens one at a time (in parallel) </a:t>
              </a:r>
              <a:endParaRPr sz="1000">
                <a:latin typeface="Golos Text"/>
                <a:ea typeface="Golos Text"/>
                <a:cs typeface="Golos Text"/>
                <a:sym typeface="Golos Text"/>
              </a:endParaRPr>
            </a:p>
            <a:p>
              <a:pPr indent="-292100" lvl="0" marL="182880" rtl="0" algn="l">
                <a:spcBef>
                  <a:spcPts val="0"/>
                </a:spcBef>
                <a:spcAft>
                  <a:spcPts val="0"/>
                </a:spcAft>
                <a:buSzPts val="1000"/>
                <a:buFont typeface="Golos Text"/>
                <a:buChar char="●"/>
              </a:pPr>
              <a:r>
                <a:rPr lang="en-GB" sz="1000">
                  <a:latin typeface="Golos Text"/>
                  <a:ea typeface="Golos Text"/>
                  <a:cs typeface="Golos Text"/>
                  <a:sym typeface="Golos Text"/>
                </a:rPr>
                <a:t>Uses seed prompts  </a:t>
              </a:r>
              <a:endParaRPr sz="1000">
                <a:latin typeface="Golos Text"/>
                <a:ea typeface="Golos Text"/>
                <a:cs typeface="Golos Text"/>
                <a:sym typeface="Golos Text"/>
              </a:endParaRPr>
            </a:p>
            <a:p>
              <a:pPr indent="0" lvl="0" marL="0" rtl="0" algn="l">
                <a:spcBef>
                  <a:spcPts val="0"/>
                </a:spcBef>
                <a:spcAft>
                  <a:spcPts val="1600"/>
                </a:spcAft>
                <a:buNone/>
              </a:pPr>
              <a:r>
                <a:t/>
              </a:r>
              <a:endParaRPr sz="800">
                <a:latin typeface="Roboto"/>
                <a:ea typeface="Roboto"/>
                <a:cs typeface="Roboto"/>
                <a:sym typeface="Roboto"/>
              </a:endParaRPr>
            </a:p>
          </p:txBody>
        </p:sp>
      </p:grpSp>
      <p:grpSp>
        <p:nvGrpSpPr>
          <p:cNvPr id="639" name="Google Shape;639;p54"/>
          <p:cNvGrpSpPr/>
          <p:nvPr/>
        </p:nvGrpSpPr>
        <p:grpSpPr>
          <a:xfrm>
            <a:off x="2601236" y="1035951"/>
            <a:ext cx="3922200" cy="3915924"/>
            <a:chOff x="2610905" y="610653"/>
            <a:chExt cx="3922200" cy="3922200"/>
          </a:xfrm>
        </p:grpSpPr>
        <p:sp>
          <p:nvSpPr>
            <p:cNvPr id="640" name="Google Shape;640;p54"/>
            <p:cNvSpPr/>
            <p:nvPr/>
          </p:nvSpPr>
          <p:spPr>
            <a:xfrm rot="-4980021">
              <a:off x="3204123" y="1186472"/>
              <a:ext cx="2771960" cy="2771960"/>
            </a:xfrm>
            <a:prstGeom prst="blockArc">
              <a:avLst>
                <a:gd fmla="val 12602522" name="adj1"/>
                <a:gd fmla="val 16867657" name="adj2"/>
                <a:gd fmla="val 20844" name="adj3"/>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4"/>
            <p:cNvSpPr/>
            <p:nvPr/>
          </p:nvSpPr>
          <p:spPr>
            <a:xfrm rot="7920309">
              <a:off x="3183402" y="1183149"/>
              <a:ext cx="2777207" cy="2777207"/>
            </a:xfrm>
            <a:prstGeom prst="blockArc">
              <a:avLst>
                <a:gd fmla="val 12602522" name="adj1"/>
                <a:gd fmla="val 16867657" name="adj2"/>
                <a:gd fmla="val 20844" name="adj3"/>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4"/>
            <p:cNvSpPr/>
            <p:nvPr/>
          </p:nvSpPr>
          <p:spPr>
            <a:xfrm rot="3600063">
              <a:off x="3186335" y="1195681"/>
              <a:ext cx="2777488" cy="2777488"/>
            </a:xfrm>
            <a:prstGeom prst="blockArc">
              <a:avLst>
                <a:gd fmla="val 12602522" name="adj1"/>
                <a:gd fmla="val 16867657" name="adj2"/>
                <a:gd fmla="val 20844" name="adj3"/>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4"/>
            <p:cNvSpPr/>
            <p:nvPr/>
          </p:nvSpPr>
          <p:spPr>
            <a:xfrm rot="4024705">
              <a:off x="5326681" y="1940898"/>
              <a:ext cx="578477" cy="579147"/>
            </a:xfrm>
            <a:prstGeom prst="pie">
              <a:avLst>
                <a:gd fmla="val 6190354" name="adj1"/>
                <a:gd fmla="val 14996165" name="adj2"/>
              </a:avLst>
            </a:prstGeom>
            <a:solidFill>
              <a:srgbClr val="0C58D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4"/>
            <p:cNvSpPr/>
            <p:nvPr/>
          </p:nvSpPr>
          <p:spPr>
            <a:xfrm rot="-6816027">
              <a:off x="5326729" y="1940918"/>
              <a:ext cx="578485" cy="579035"/>
            </a:xfrm>
            <a:prstGeom prst="pie">
              <a:avLst>
                <a:gd fmla="val 4028252" name="adj1"/>
                <a:gd fmla="val 17183677" name="adj2"/>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4"/>
            <p:cNvSpPr/>
            <p:nvPr/>
          </p:nvSpPr>
          <p:spPr>
            <a:xfrm rot="-9359762">
              <a:off x="3193941" y="1176205"/>
              <a:ext cx="2777287" cy="2777287"/>
            </a:xfrm>
            <a:prstGeom prst="blockArc">
              <a:avLst>
                <a:gd fmla="val 12602522" name="adj1"/>
                <a:gd fmla="val 16867657" name="adj2"/>
                <a:gd fmla="val 20844" name="adj3"/>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4"/>
            <p:cNvSpPr/>
            <p:nvPr/>
          </p:nvSpPr>
          <p:spPr>
            <a:xfrm rot="-8936366">
              <a:off x="3659126" y="3173505"/>
              <a:ext cx="578551" cy="578963"/>
            </a:xfrm>
            <a:prstGeom prst="pie">
              <a:avLst>
                <a:gd fmla="val 6190354" name="adj1"/>
                <a:gd fmla="val 14996165" name="adj2"/>
              </a:avLst>
            </a:prstGeom>
            <a:solidFill>
              <a:srgbClr val="0E65F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4"/>
            <p:cNvSpPr/>
            <p:nvPr/>
          </p:nvSpPr>
          <p:spPr>
            <a:xfrm rot="1824498">
              <a:off x="3659375" y="3173497"/>
              <a:ext cx="578475" cy="578885"/>
            </a:xfrm>
            <a:prstGeom prst="pie">
              <a:avLst>
                <a:gd fmla="val 4028252" name="adj1"/>
                <a:gd fmla="val 17183677" name="adj2"/>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4"/>
            <p:cNvSpPr/>
            <p:nvPr/>
          </p:nvSpPr>
          <p:spPr>
            <a:xfrm rot="-600092">
              <a:off x="3198852" y="1195456"/>
              <a:ext cx="2777611" cy="2777611"/>
            </a:xfrm>
            <a:prstGeom prst="blockArc">
              <a:avLst>
                <a:gd fmla="val 12513247" name="adj1"/>
                <a:gd fmla="val 16867657" name="adj2"/>
                <a:gd fmla="val 20844" name="adj3"/>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4"/>
            <p:cNvSpPr/>
            <p:nvPr/>
          </p:nvSpPr>
          <p:spPr>
            <a:xfrm rot="-176551">
              <a:off x="4312105" y="1195442"/>
              <a:ext cx="578563" cy="579162"/>
            </a:xfrm>
            <a:prstGeom prst="pie">
              <a:avLst>
                <a:gd fmla="val 6190354" name="adj1"/>
                <a:gd fmla="val 14996165" name="adj2"/>
              </a:avLst>
            </a:prstGeom>
            <a:solidFill>
              <a:srgbClr val="0944A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4"/>
            <p:cNvSpPr/>
            <p:nvPr/>
          </p:nvSpPr>
          <p:spPr>
            <a:xfrm rot="10584085">
              <a:off x="4312088" y="1195622"/>
              <a:ext cx="578340" cy="578939"/>
            </a:xfrm>
            <a:prstGeom prst="pie">
              <a:avLst>
                <a:gd fmla="val 4028252" name="adj1"/>
                <a:gd fmla="val 17183677"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4"/>
            <p:cNvSpPr/>
            <p:nvPr/>
          </p:nvSpPr>
          <p:spPr>
            <a:xfrm rot="8344778">
              <a:off x="4940929" y="3162886"/>
              <a:ext cx="578465" cy="578888"/>
            </a:xfrm>
            <a:prstGeom prst="pie">
              <a:avLst>
                <a:gd fmla="val 6190354" name="adj1"/>
                <a:gd fmla="val 14996165" name="adj2"/>
              </a:avLst>
            </a:prstGeom>
            <a:solidFill>
              <a:srgbClr val="0D5DD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4"/>
            <p:cNvSpPr/>
            <p:nvPr/>
          </p:nvSpPr>
          <p:spPr>
            <a:xfrm rot="-2495643">
              <a:off x="4941000" y="3162728"/>
              <a:ext cx="578445" cy="579093"/>
            </a:xfrm>
            <a:prstGeom prst="pie">
              <a:avLst>
                <a:gd fmla="val 4028252" name="adj1"/>
                <a:gd fmla="val 17183677"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4"/>
            <p:cNvSpPr/>
            <p:nvPr/>
          </p:nvSpPr>
          <p:spPr>
            <a:xfrm rot="-4556960">
              <a:off x="3257335" y="1939059"/>
              <a:ext cx="578302" cy="578957"/>
            </a:xfrm>
            <a:prstGeom prst="pie">
              <a:avLst>
                <a:gd fmla="val 6190354" name="adj1"/>
                <a:gd fmla="val 14996165" name="adj2"/>
              </a:avLst>
            </a:prstGeom>
            <a:solidFill>
              <a:srgbClr val="307BF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4"/>
            <p:cNvSpPr/>
            <p:nvPr/>
          </p:nvSpPr>
          <p:spPr>
            <a:xfrm rot="6204541">
              <a:off x="3257468" y="1938977"/>
              <a:ext cx="578264" cy="578917"/>
            </a:xfrm>
            <a:prstGeom prst="pie">
              <a:avLst>
                <a:gd fmla="val 4028252" name="adj1"/>
                <a:gd fmla="val 17183677"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4"/>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656" name="Google Shape;656;p54"/>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657" name="Google Shape;657;p54"/>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658" name="Google Shape;658;p54"/>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659" name="Google Shape;659;p54"/>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Creativity vs determinism</a:t>
            </a:r>
            <a:endParaRPr/>
          </a:p>
        </p:txBody>
      </p:sp>
      <p:pic>
        <p:nvPicPr>
          <p:cNvPr id="665" name="Google Shape;665;p55"/>
          <p:cNvPicPr preferRelativeResize="0"/>
          <p:nvPr/>
        </p:nvPicPr>
        <p:blipFill>
          <a:blip r:embed="rId3">
            <a:alphaModFix/>
          </a:blip>
          <a:stretch>
            <a:fillRect/>
          </a:stretch>
        </p:blipFill>
        <p:spPr>
          <a:xfrm>
            <a:off x="1696200" y="1955925"/>
            <a:ext cx="5376225" cy="2678899"/>
          </a:xfrm>
          <a:prstGeom prst="rect">
            <a:avLst/>
          </a:prstGeom>
          <a:noFill/>
          <a:ln>
            <a:noFill/>
          </a:ln>
        </p:spPr>
      </p:pic>
      <p:sp>
        <p:nvSpPr>
          <p:cNvPr id="666" name="Google Shape;666;p55"/>
          <p:cNvSpPr txBox="1"/>
          <p:nvPr/>
        </p:nvSpPr>
        <p:spPr>
          <a:xfrm>
            <a:off x="1900050" y="2243125"/>
            <a:ext cx="1702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Novelty</a:t>
            </a:r>
            <a:endParaRPr b="1"/>
          </a:p>
          <a:p>
            <a:pPr indent="0" lvl="0" marL="0" rtl="0" algn="l">
              <a:spcBef>
                <a:spcPts val="0"/>
              </a:spcBef>
              <a:spcAft>
                <a:spcPts val="0"/>
              </a:spcAft>
              <a:buNone/>
            </a:pPr>
            <a:r>
              <a:rPr b="1" lang="en-GB"/>
              <a:t>Imagination</a:t>
            </a:r>
            <a:endParaRPr b="1"/>
          </a:p>
          <a:p>
            <a:pPr indent="0" lvl="0" marL="0" rtl="0" algn="l">
              <a:spcBef>
                <a:spcPts val="0"/>
              </a:spcBef>
              <a:spcAft>
                <a:spcPts val="0"/>
              </a:spcAft>
              <a:buNone/>
            </a:pPr>
            <a:r>
              <a:rPr b="1" lang="en-GB"/>
              <a:t>Unexpected</a:t>
            </a:r>
            <a:endParaRPr b="1"/>
          </a:p>
          <a:p>
            <a:pPr indent="0" lvl="0" marL="0" rtl="0" algn="l">
              <a:spcBef>
                <a:spcPts val="0"/>
              </a:spcBef>
              <a:spcAft>
                <a:spcPts val="0"/>
              </a:spcAft>
              <a:buNone/>
            </a:pPr>
            <a:r>
              <a:rPr b="1" lang="en-GB"/>
              <a:t>Original </a:t>
            </a:r>
            <a:endParaRPr b="1"/>
          </a:p>
          <a:p>
            <a:pPr indent="0" lvl="0" marL="0" rtl="0" algn="l">
              <a:spcBef>
                <a:spcPts val="0"/>
              </a:spcBef>
              <a:spcAft>
                <a:spcPts val="0"/>
              </a:spcAft>
              <a:buNone/>
            </a:pPr>
            <a:r>
              <a:t/>
            </a:r>
            <a:endParaRPr b="1"/>
          </a:p>
        </p:txBody>
      </p:sp>
      <p:sp>
        <p:nvSpPr>
          <p:cNvPr id="667" name="Google Shape;667;p55"/>
          <p:cNvSpPr txBox="1"/>
          <p:nvPr/>
        </p:nvSpPr>
        <p:spPr>
          <a:xfrm>
            <a:off x="5219200" y="1930750"/>
            <a:ext cx="170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Predictable</a:t>
            </a:r>
            <a:endParaRPr b="1"/>
          </a:p>
          <a:p>
            <a:pPr indent="0" lvl="0" marL="0" rtl="0" algn="l">
              <a:spcBef>
                <a:spcPts val="0"/>
              </a:spcBef>
              <a:spcAft>
                <a:spcPts val="0"/>
              </a:spcAft>
              <a:buNone/>
            </a:pPr>
            <a:r>
              <a:rPr b="1" lang="en-GB"/>
              <a:t>Repeatable </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why?</a:t>
            </a:r>
            <a:endParaRPr/>
          </a:p>
        </p:txBody>
      </p:sp>
      <p:sp>
        <p:nvSpPr>
          <p:cNvPr id="673" name="Google Shape;673;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Clr>
                <a:schemeClr val="accent1"/>
              </a:buClr>
              <a:buSzPts val="1300"/>
              <a:buFont typeface="Lato"/>
              <a:buAutoNum type="arabicPeriod"/>
            </a:pPr>
            <a:r>
              <a:rPr b="1" lang="en-GB"/>
              <a:t>Overfitting to patterns:  </a:t>
            </a:r>
            <a:endParaRPr b="1"/>
          </a:p>
          <a:p>
            <a:pPr indent="-298450" lvl="1" marL="914400" rtl="0" algn="l">
              <a:spcBef>
                <a:spcPts val="0"/>
              </a:spcBef>
              <a:spcAft>
                <a:spcPts val="0"/>
              </a:spcAft>
              <a:buClr>
                <a:schemeClr val="accent1"/>
              </a:buClr>
              <a:buSzPts val="1100"/>
              <a:buFont typeface="Lato"/>
              <a:buAutoNum type="alphaLcPeriod"/>
            </a:pPr>
            <a:r>
              <a:rPr lang="en-GB"/>
              <a:t>Hallucinations that mimic the training data without capturing true understanding or coherence</a:t>
            </a:r>
            <a:br>
              <a:rPr lang="en-GB"/>
            </a:br>
            <a:endParaRPr/>
          </a:p>
          <a:p>
            <a:pPr indent="-311150" lvl="0" marL="457200" rtl="0" algn="l">
              <a:spcBef>
                <a:spcPts val="0"/>
              </a:spcBef>
              <a:spcAft>
                <a:spcPts val="0"/>
              </a:spcAft>
              <a:buClr>
                <a:schemeClr val="accent1"/>
              </a:buClr>
              <a:buSzPts val="1300"/>
              <a:buFont typeface="Lato"/>
              <a:buAutoNum type="arabicPeriod"/>
            </a:pPr>
            <a:r>
              <a:rPr b="1" lang="en-GB"/>
              <a:t>Insufficient Control</a:t>
            </a:r>
            <a:r>
              <a:rPr lang="en-GB"/>
              <a:t>: </a:t>
            </a:r>
            <a:endParaRPr/>
          </a:p>
          <a:p>
            <a:pPr indent="-298450" lvl="1" marL="914400" rtl="0" algn="l">
              <a:spcBef>
                <a:spcPts val="0"/>
              </a:spcBef>
              <a:spcAft>
                <a:spcPts val="0"/>
              </a:spcAft>
              <a:buClr>
                <a:schemeClr val="accent1"/>
              </a:buClr>
              <a:buSzPts val="1100"/>
              <a:buFont typeface="Lato"/>
              <a:buAutoNum type="alphaLcPeriod"/>
            </a:pPr>
            <a:r>
              <a:rPr lang="en-GB"/>
              <a:t>Sometimes LLMs aren’t penalised for generating content that contains misinformation, fictional content, or lacks factual accuracy.</a:t>
            </a:r>
            <a:br>
              <a:rPr lang="en-GB"/>
            </a:br>
            <a:endParaRPr/>
          </a:p>
          <a:p>
            <a:pPr indent="-311150" lvl="0" marL="457200" rtl="0" algn="l">
              <a:spcBef>
                <a:spcPts val="0"/>
              </a:spcBef>
              <a:spcAft>
                <a:spcPts val="0"/>
              </a:spcAft>
              <a:buClr>
                <a:schemeClr val="accent1"/>
              </a:buClr>
              <a:buSzPts val="1300"/>
              <a:buFont typeface="Lato"/>
              <a:buAutoNum type="arabicPeriod"/>
            </a:pPr>
            <a:r>
              <a:rPr b="1" lang="en-GB"/>
              <a:t>Temperature Setting:	</a:t>
            </a:r>
            <a:endParaRPr b="1"/>
          </a:p>
          <a:p>
            <a:pPr indent="-298450" lvl="1" marL="914400" rtl="0" algn="l">
              <a:spcBef>
                <a:spcPts val="0"/>
              </a:spcBef>
              <a:spcAft>
                <a:spcPts val="0"/>
              </a:spcAft>
              <a:buClr>
                <a:schemeClr val="accent1"/>
              </a:buClr>
              <a:buSzPts val="1100"/>
              <a:buFont typeface="Lato"/>
              <a:buAutoNum type="alphaLcPeriod"/>
            </a:pPr>
            <a:r>
              <a:rPr lang="en-GB"/>
              <a:t>If the temperature is too high, LLMs are pushed to produce creative and less deterministic responses this can create potentially erroneous or dangerous content</a:t>
            </a:r>
            <a:endParaRPr/>
          </a:p>
        </p:txBody>
      </p:sp>
      <p:sp>
        <p:nvSpPr>
          <p:cNvPr id="674" name="Google Shape;674;p56"/>
          <p:cNvSpPr txBox="1"/>
          <p:nvPr/>
        </p:nvSpPr>
        <p:spPr>
          <a:xfrm>
            <a:off x="7309925" y="66000"/>
            <a:ext cx="12534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GB" sz="10000"/>
              <a:t>🔥</a:t>
            </a:r>
            <a:endParaRPr sz="10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why?</a:t>
            </a:r>
            <a:endParaRPr/>
          </a:p>
        </p:txBody>
      </p:sp>
      <p:sp>
        <p:nvSpPr>
          <p:cNvPr id="680" name="Google Shape;680;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AutoNum type="arabicPeriod" startAt="4"/>
            </a:pPr>
            <a:r>
              <a:rPr b="1" lang="en-GB"/>
              <a:t>Lack of contextual understanding: </a:t>
            </a:r>
            <a:endParaRPr b="1"/>
          </a:p>
          <a:p>
            <a:pPr indent="-298450" lvl="1" marL="914400" rtl="0" algn="l">
              <a:spcBef>
                <a:spcPts val="0"/>
              </a:spcBef>
              <a:spcAft>
                <a:spcPts val="0"/>
              </a:spcAft>
              <a:buClr>
                <a:srgbClr val="000000"/>
              </a:buClr>
              <a:buSzPts val="1100"/>
              <a:buFont typeface="Arial"/>
              <a:buAutoNum type="alphaLcPeriod"/>
            </a:pPr>
            <a:r>
              <a:rPr lang="en-GB"/>
              <a:t>Generate responses based on statistical patterns in the training data and models fill in the gaps with best guesses</a:t>
            </a:r>
            <a:br>
              <a:rPr lang="en-GB"/>
            </a:br>
            <a:br>
              <a:rPr lang="en-GB"/>
            </a:br>
            <a:endParaRPr/>
          </a:p>
          <a:p>
            <a:pPr indent="-298450" lvl="0" marL="457200" rtl="0" algn="l">
              <a:spcBef>
                <a:spcPts val="0"/>
              </a:spcBef>
              <a:spcAft>
                <a:spcPts val="0"/>
              </a:spcAft>
              <a:buClr>
                <a:srgbClr val="000000"/>
              </a:buClr>
              <a:buSzPts val="1100"/>
              <a:buFont typeface="Arial"/>
              <a:buAutoNum type="arabicPeriod" startAt="4"/>
            </a:pPr>
            <a:r>
              <a:rPr b="1" lang="en-GB"/>
              <a:t>Over-reliance on training data (dirty in - dirty out)</a:t>
            </a:r>
            <a:endParaRPr b="1"/>
          </a:p>
          <a:p>
            <a:pPr indent="-298450" lvl="1" marL="914400" rtl="0" algn="l">
              <a:spcBef>
                <a:spcPts val="0"/>
              </a:spcBef>
              <a:spcAft>
                <a:spcPts val="0"/>
              </a:spcAft>
              <a:buClr>
                <a:srgbClr val="000000"/>
              </a:buClr>
              <a:buSzPts val="1100"/>
              <a:buFont typeface="Arial"/>
              <a:buAutoNum type="alphaLcPeriod"/>
            </a:pPr>
            <a:r>
              <a:rPr lang="en-GB"/>
              <a:t>Problematic patterns in the training data</a:t>
            </a:r>
            <a:endParaRPr b="1"/>
          </a:p>
        </p:txBody>
      </p:sp>
      <p:sp>
        <p:nvSpPr>
          <p:cNvPr id="681" name="Google Shape;681;p57"/>
          <p:cNvSpPr txBox="1"/>
          <p:nvPr/>
        </p:nvSpPr>
        <p:spPr>
          <a:xfrm>
            <a:off x="7309925" y="66000"/>
            <a:ext cx="1253400" cy="17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GB" sz="10000"/>
              <a:t>🔥</a:t>
            </a:r>
            <a:endParaRPr sz="10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does it matter?</a:t>
            </a:r>
            <a:endParaRPr/>
          </a:p>
        </p:txBody>
      </p:sp>
      <p:sp>
        <p:nvSpPr>
          <p:cNvPr id="687" name="Google Shape;68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1) Discrimination, Exclusion, and Toxicity: </a:t>
            </a:r>
            <a:r>
              <a:rPr lang="en-GB"/>
              <a:t>racism, access issues and exclusion </a:t>
            </a:r>
            <a:endParaRPr/>
          </a:p>
          <a:p>
            <a:pPr indent="0" lvl="0" marL="0" rtl="0" algn="l">
              <a:spcBef>
                <a:spcPts val="1000"/>
              </a:spcBef>
              <a:spcAft>
                <a:spcPts val="0"/>
              </a:spcAft>
              <a:buNone/>
            </a:pPr>
            <a:r>
              <a:rPr b="1" lang="en-GB"/>
              <a:t>2) Information Hazards:</a:t>
            </a:r>
            <a:r>
              <a:rPr lang="en-GB"/>
              <a:t> providing wrong information (e.g. about illness)</a:t>
            </a:r>
            <a:endParaRPr/>
          </a:p>
          <a:p>
            <a:pPr indent="0" lvl="0" marL="0" rtl="0" algn="l">
              <a:spcBef>
                <a:spcPts val="1000"/>
              </a:spcBef>
              <a:spcAft>
                <a:spcPts val="0"/>
              </a:spcAft>
              <a:buNone/>
            </a:pPr>
            <a:r>
              <a:rPr b="1" lang="en-GB"/>
              <a:t>3) Misinformation Harms</a:t>
            </a:r>
            <a:r>
              <a:rPr lang="en-GB"/>
              <a:t>: spreading propaganda or received ideas </a:t>
            </a:r>
            <a:endParaRPr/>
          </a:p>
          <a:p>
            <a:pPr indent="0" lvl="0" marL="0" rtl="0" algn="l">
              <a:spcBef>
                <a:spcPts val="1000"/>
              </a:spcBef>
              <a:spcAft>
                <a:spcPts val="0"/>
              </a:spcAft>
              <a:buNone/>
            </a:pPr>
            <a:r>
              <a:rPr b="1" lang="en-GB"/>
              <a:t>4) Malicious Uses</a:t>
            </a:r>
            <a:r>
              <a:rPr lang="en-GB"/>
              <a:t>: cybersecurity risks </a:t>
            </a:r>
            <a:endParaRPr/>
          </a:p>
          <a:p>
            <a:pPr indent="0" lvl="0" marL="0" rtl="0" algn="l">
              <a:spcBef>
                <a:spcPts val="1000"/>
              </a:spcBef>
              <a:spcAft>
                <a:spcPts val="0"/>
              </a:spcAft>
              <a:buNone/>
            </a:pPr>
            <a:r>
              <a:rPr b="1" lang="en-GB"/>
              <a:t>5) Human-Computer Interaction Harms: </a:t>
            </a:r>
            <a:r>
              <a:rPr lang="en-GB"/>
              <a:t>people using LLMs to harm themselves or others</a:t>
            </a:r>
            <a:endParaRPr/>
          </a:p>
          <a:p>
            <a:pPr indent="0" lvl="0" marL="0" rtl="0" algn="l">
              <a:spcBef>
                <a:spcPts val="1000"/>
              </a:spcBef>
              <a:spcAft>
                <a:spcPts val="1000"/>
              </a:spcAft>
              <a:buNone/>
            </a:pPr>
            <a:r>
              <a:rPr b="1" lang="en-GB"/>
              <a:t>6) Automation, Access, and Environmental Harms:</a:t>
            </a:r>
            <a:r>
              <a:rPr lang="en-GB"/>
              <a:t> carbon footprint, automating the above! </a:t>
            </a:r>
            <a:endParaRPr/>
          </a:p>
        </p:txBody>
      </p:sp>
      <p:sp>
        <p:nvSpPr>
          <p:cNvPr id="688" name="Google Shape;688;p58"/>
          <p:cNvSpPr txBox="1"/>
          <p:nvPr/>
        </p:nvSpPr>
        <p:spPr>
          <a:xfrm>
            <a:off x="5148175" y="158650"/>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rgbClr val="353740"/>
                </a:solidFill>
              </a:rPr>
              <a:t>“We found that our models more strongly associate (a) European American names with positive sentiment, when compared to African American names, and (b) negative stereotypes with black women”</a:t>
            </a:r>
            <a:endParaRPr i="1" sz="1200">
              <a:solidFill>
                <a:srgbClr val="353740"/>
              </a:solidFill>
            </a:endParaRPr>
          </a:p>
          <a:p>
            <a:pPr indent="0" lvl="0" marL="0" rtl="0" algn="l">
              <a:spcBef>
                <a:spcPts val="0"/>
              </a:spcBef>
              <a:spcAft>
                <a:spcPts val="0"/>
              </a:spcAft>
              <a:buNone/>
            </a:pPr>
            <a:r>
              <a:t/>
            </a:r>
            <a:endParaRPr i="1" sz="1200">
              <a:solidFill>
                <a:srgbClr val="353740"/>
              </a:solidFill>
            </a:endParaRPr>
          </a:p>
          <a:p>
            <a:pPr indent="0" lvl="0" marL="0" rtl="0" algn="l">
              <a:spcBef>
                <a:spcPts val="0"/>
              </a:spcBef>
              <a:spcAft>
                <a:spcPts val="0"/>
              </a:spcAft>
              <a:buNone/>
            </a:pPr>
            <a:r>
              <a:rPr i="1" lang="en-GB" sz="900">
                <a:solidFill>
                  <a:srgbClr val="353740"/>
                </a:solidFill>
              </a:rPr>
              <a:t>OpenAI.(2023), Social bias, </a:t>
            </a:r>
            <a:r>
              <a:rPr i="1" lang="en-GB" sz="900" u="sng">
                <a:solidFill>
                  <a:schemeClr val="hlink"/>
                </a:solidFill>
                <a:hlinkClick r:id="rId3"/>
              </a:rPr>
              <a:t>https://platform.openai.com/docs/guides/embeddings/social-bias</a:t>
            </a:r>
            <a:r>
              <a:rPr i="1" lang="en-GB" sz="900">
                <a:solidFill>
                  <a:srgbClr val="353740"/>
                </a:solidFill>
              </a:rPr>
              <a:t>. Accessed: 28 May, 2023</a:t>
            </a:r>
            <a:endParaRPr i="1" sz="900">
              <a:solidFill>
                <a:srgbClr val="353740"/>
              </a:solidFill>
            </a:endParaRPr>
          </a:p>
        </p:txBody>
      </p:sp>
      <p:sp>
        <p:nvSpPr>
          <p:cNvPr id="689" name="Google Shape;689;p58"/>
          <p:cNvSpPr txBox="1"/>
          <p:nvPr/>
        </p:nvSpPr>
        <p:spPr>
          <a:xfrm>
            <a:off x="269950" y="4551700"/>
            <a:ext cx="9044700" cy="5295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0"/>
              </a:spcBef>
              <a:spcAft>
                <a:spcPts val="0"/>
              </a:spcAft>
              <a:buNone/>
            </a:pPr>
            <a:r>
              <a:rPr lang="en-GB" sz="1000">
                <a:solidFill>
                  <a:srgbClr val="222222"/>
                </a:solidFill>
                <a:highlight>
                  <a:srgbClr val="FFFFFF"/>
                </a:highlight>
              </a:rPr>
              <a:t>Zhuo, Terry Yue, et al. "Exploring ai ethics of chatgpt: A diagnostic analysis." </a:t>
            </a:r>
            <a:r>
              <a:rPr i="1" lang="en-GB" sz="1000">
                <a:solidFill>
                  <a:srgbClr val="222222"/>
                </a:solidFill>
                <a:highlight>
                  <a:srgbClr val="FFFFFF"/>
                </a:highlight>
              </a:rPr>
              <a:t>arXiv preprint arXiv:2301.12867</a:t>
            </a:r>
            <a:r>
              <a:rPr lang="en-GB" sz="1000">
                <a:solidFill>
                  <a:srgbClr val="222222"/>
                </a:solidFill>
                <a:highlight>
                  <a:srgbClr val="FFFFFF"/>
                </a:highlight>
              </a:rPr>
              <a:t> (2023).</a:t>
            </a:r>
            <a:endParaRPr sz="1000">
              <a:solidFill>
                <a:srgbClr val="222222"/>
              </a:solidFill>
              <a:highlight>
                <a:srgbClr val="FFFFFF"/>
              </a:highlight>
            </a:endParaRPr>
          </a:p>
          <a:p>
            <a:pPr indent="0" lvl="0" marL="0" rtl="0" algn="l">
              <a:lnSpc>
                <a:spcPct val="124000"/>
              </a:lnSpc>
              <a:spcBef>
                <a:spcPts val="0"/>
              </a:spcBef>
              <a:spcAft>
                <a:spcPts val="0"/>
              </a:spcAft>
              <a:buNone/>
            </a:pPr>
            <a:r>
              <a:rPr lang="en-GB" sz="1000">
                <a:solidFill>
                  <a:srgbClr val="222222"/>
                </a:solidFill>
                <a:highlight>
                  <a:srgbClr val="FFFFFF"/>
                </a:highlight>
              </a:rPr>
              <a:t>May, C., Wang, A., Bordia, S., Bowman, S. R., &amp; Rudinger, R. (2019). On measuring social biases in sentence encoders. </a:t>
            </a:r>
            <a:r>
              <a:rPr i="1" lang="en-GB" sz="1000">
                <a:solidFill>
                  <a:srgbClr val="222222"/>
                </a:solidFill>
                <a:highlight>
                  <a:srgbClr val="FFFFFF"/>
                </a:highlight>
              </a:rPr>
              <a:t>arXiv preprint arXiv:1903.10561</a:t>
            </a:r>
            <a:r>
              <a:rPr lang="en-GB" sz="1000">
                <a:solidFill>
                  <a:srgbClr val="222222"/>
                </a:solidFill>
                <a:highlight>
                  <a:srgbClr val="FFFFFF"/>
                </a:highlight>
              </a:rPr>
              <a:t>.</a:t>
            </a:r>
            <a:endParaRPr sz="1000">
              <a:solidFill>
                <a:srgbClr val="222222"/>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What’s a stochastic parrot?</a:t>
            </a:r>
            <a:endParaRPr/>
          </a:p>
        </p:txBody>
      </p:sp>
      <p:sp>
        <p:nvSpPr>
          <p:cNvPr id="695" name="Google Shape;695;p59"/>
          <p:cNvSpPr txBox="1"/>
          <p:nvPr>
            <p:ph idx="4294967295" type="body"/>
          </p:nvPr>
        </p:nvSpPr>
        <p:spPr>
          <a:xfrm>
            <a:off x="666650" y="1970250"/>
            <a:ext cx="3438000" cy="23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stochastic</a:t>
            </a:r>
            <a:r>
              <a:rPr lang="en-GB"/>
              <a:t>: having a random probability distribution or pattern that may be analysed statistically but may not be predicted precisely</a:t>
            </a:r>
            <a:endParaRPr/>
          </a:p>
          <a:p>
            <a:pPr indent="0" lvl="0" marL="0" rtl="0" algn="ctr">
              <a:spcBef>
                <a:spcPts val="1600"/>
              </a:spcBef>
              <a:spcAft>
                <a:spcPts val="0"/>
              </a:spcAft>
              <a:buNone/>
            </a:pPr>
            <a:r>
              <a:rPr b="1" lang="en-GB" sz="2500"/>
              <a:t>+</a:t>
            </a:r>
            <a:endParaRPr b="1" sz="2500"/>
          </a:p>
          <a:p>
            <a:pPr indent="0" lvl="0" marL="0" rtl="0" algn="l">
              <a:spcBef>
                <a:spcPts val="1600"/>
              </a:spcBef>
              <a:spcAft>
                <a:spcPts val="1000"/>
              </a:spcAft>
              <a:buNone/>
            </a:pPr>
            <a:r>
              <a:rPr lang="en-GB"/>
              <a:t>(to)  </a:t>
            </a:r>
            <a:r>
              <a:rPr b="1" lang="en-GB"/>
              <a:t>parrot</a:t>
            </a:r>
            <a:r>
              <a:rPr lang="en-GB"/>
              <a:t>: "repeat by rote, mechanically and without understanding,"</a:t>
            </a:r>
            <a:endParaRPr/>
          </a:p>
        </p:txBody>
      </p:sp>
      <p:sp>
        <p:nvSpPr>
          <p:cNvPr id="696" name="Google Shape;696;p59"/>
          <p:cNvSpPr txBox="1"/>
          <p:nvPr/>
        </p:nvSpPr>
        <p:spPr>
          <a:xfrm>
            <a:off x="371750" y="4469550"/>
            <a:ext cx="7899900" cy="7203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0"/>
              </a:spcBef>
              <a:spcAft>
                <a:spcPts val="0"/>
              </a:spcAft>
              <a:buNone/>
            </a:pPr>
            <a:r>
              <a:rPr lang="en-GB" sz="1000">
                <a:solidFill>
                  <a:srgbClr val="222222"/>
                </a:solidFill>
                <a:highlight>
                  <a:srgbClr val="FFFFFF"/>
                </a:highlight>
              </a:rPr>
              <a:t>Bender, E. M., Gebru, T., McMillan-Major, A., &amp; Shmitchell, S. (2021, March). On the Dangers of Stochastic Parrots: Can Language Models Be Too Big?🦜. In </a:t>
            </a:r>
            <a:r>
              <a:rPr i="1" lang="en-GB" sz="1000">
                <a:solidFill>
                  <a:srgbClr val="222222"/>
                </a:solidFill>
                <a:highlight>
                  <a:srgbClr val="FFFFFF"/>
                </a:highlight>
              </a:rPr>
              <a:t>Proceedings of the 2021 ACM conference on fairness, accountability, and transparency</a:t>
            </a:r>
            <a:r>
              <a:rPr lang="en-GB" sz="1000">
                <a:solidFill>
                  <a:srgbClr val="222222"/>
                </a:solidFill>
                <a:highlight>
                  <a:srgbClr val="FFFFFF"/>
                </a:highlight>
              </a:rPr>
              <a:t> (pp. 610-623).</a:t>
            </a:r>
            <a:endParaRPr sz="1000">
              <a:solidFill>
                <a:srgbClr val="222222"/>
              </a:solidFill>
              <a:highlight>
                <a:srgbClr val="FFFFFF"/>
              </a:highlight>
            </a:endParaRPr>
          </a:p>
          <a:p>
            <a:pPr indent="0" lvl="0" marL="0" rtl="0" algn="ctr">
              <a:lnSpc>
                <a:spcPct val="115000"/>
              </a:lnSpc>
              <a:spcBef>
                <a:spcPts val="0"/>
              </a:spcBef>
              <a:spcAft>
                <a:spcPts val="0"/>
              </a:spcAft>
              <a:buNone/>
            </a:pPr>
            <a:r>
              <a:t/>
            </a:r>
            <a:endParaRPr sz="1000">
              <a:solidFill>
                <a:srgbClr val="222222"/>
              </a:solidFill>
              <a:highlight>
                <a:srgbClr val="FFFFFF"/>
              </a:highlight>
            </a:endParaRPr>
          </a:p>
        </p:txBody>
      </p:sp>
      <p:pic>
        <p:nvPicPr>
          <p:cNvPr id="697" name="Google Shape;697;p59"/>
          <p:cNvPicPr preferRelativeResize="0"/>
          <p:nvPr/>
        </p:nvPicPr>
        <p:blipFill>
          <a:blip r:embed="rId3">
            <a:alphaModFix/>
          </a:blip>
          <a:stretch>
            <a:fillRect/>
          </a:stretch>
        </p:blipFill>
        <p:spPr>
          <a:xfrm>
            <a:off x="6411425" y="1812613"/>
            <a:ext cx="2698150" cy="2698150"/>
          </a:xfrm>
          <a:prstGeom prst="rect">
            <a:avLst/>
          </a:prstGeom>
          <a:noFill/>
          <a:ln>
            <a:noFill/>
          </a:ln>
        </p:spPr>
      </p:pic>
      <p:sp>
        <p:nvSpPr>
          <p:cNvPr id="698" name="Google Shape;698;p59"/>
          <p:cNvSpPr/>
          <p:nvPr/>
        </p:nvSpPr>
        <p:spPr>
          <a:xfrm>
            <a:off x="4403400" y="1970250"/>
            <a:ext cx="2216100" cy="947400"/>
          </a:xfrm>
          <a:prstGeom prst="wedgeRoundRectCallout">
            <a:avLst>
              <a:gd fmla="val 56269" name="adj1"/>
              <a:gd fmla="val 2158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GB">
                <a:solidFill>
                  <a:schemeClr val="dk1"/>
                </a:solidFill>
                <a:latin typeface="Golos Text"/>
                <a:ea typeface="Golos Text"/>
                <a:cs typeface="Golos Text"/>
                <a:sym typeface="Golos Text"/>
              </a:rPr>
              <a:t>It’s grammatically correct but lacks truth or meaning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Tokenization</a:t>
            </a:r>
            <a:endParaRPr/>
          </a:p>
          <a:p>
            <a:pPr indent="0" lvl="0" marL="0" rtl="0" algn="l">
              <a:spcBef>
                <a:spcPts val="0"/>
              </a:spcBef>
              <a:spcAft>
                <a:spcPts val="0"/>
              </a:spcAft>
              <a:buNone/>
            </a:pPr>
            <a:r>
              <a:t/>
            </a:r>
            <a:endParaRPr/>
          </a:p>
        </p:txBody>
      </p:sp>
      <p:pic>
        <p:nvPicPr>
          <p:cNvPr id="204" name="Google Shape;204;p24"/>
          <p:cNvPicPr preferRelativeResize="0"/>
          <p:nvPr/>
        </p:nvPicPr>
        <p:blipFill>
          <a:blip r:embed="rId3">
            <a:alphaModFix/>
          </a:blip>
          <a:stretch>
            <a:fillRect/>
          </a:stretch>
        </p:blipFill>
        <p:spPr>
          <a:xfrm>
            <a:off x="2253525" y="2056628"/>
            <a:ext cx="4640551" cy="2298175"/>
          </a:xfrm>
          <a:prstGeom prst="rect">
            <a:avLst/>
          </a:prstGeom>
          <a:noFill/>
          <a:ln>
            <a:noFill/>
          </a:ln>
        </p:spPr>
      </p:pic>
      <p:sp>
        <p:nvSpPr>
          <p:cNvPr id="205" name="Google Shape;205;p24"/>
          <p:cNvSpPr txBox="1"/>
          <p:nvPr/>
        </p:nvSpPr>
        <p:spPr>
          <a:xfrm>
            <a:off x="285725" y="4354800"/>
            <a:ext cx="7789500" cy="6150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1500"/>
              </a:spcBef>
              <a:spcAft>
                <a:spcPts val="1500"/>
              </a:spcAft>
              <a:buNone/>
            </a:pPr>
            <a:r>
              <a:rPr lang="en-GB" sz="1300">
                <a:solidFill>
                  <a:schemeClr val="accent1"/>
                </a:solidFill>
                <a:latin typeface="Lato"/>
                <a:ea typeface="Lato"/>
                <a:cs typeface="Lato"/>
                <a:sym typeface="Lato"/>
              </a:rPr>
              <a:t>I</a:t>
            </a:r>
            <a:r>
              <a:rPr lang="en-GB" sz="1300">
                <a:solidFill>
                  <a:schemeClr val="accent1"/>
                </a:solidFill>
                <a:latin typeface="Lato"/>
                <a:ea typeface="Lato"/>
                <a:cs typeface="Lato"/>
                <a:sym typeface="Lato"/>
              </a:rPr>
              <a:t>s the process of splitting text into smaller units called tokens, such as words (they can also be characters or subwords). </a:t>
            </a:r>
            <a:endParaRPr sz="1300">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“Feeding AI systems on the world’s beauty, ugliness, and cruelty, but expecting it to reflect only the beauty is a fantasy.” </a:t>
            </a:r>
            <a:endParaRPr/>
          </a:p>
        </p:txBody>
      </p:sp>
      <p:sp>
        <p:nvSpPr>
          <p:cNvPr id="704" name="Google Shape;704;p60"/>
          <p:cNvSpPr txBox="1"/>
          <p:nvPr/>
        </p:nvSpPr>
        <p:spPr>
          <a:xfrm>
            <a:off x="781475" y="4509075"/>
            <a:ext cx="7899900" cy="7203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0"/>
              </a:spcBef>
              <a:spcAft>
                <a:spcPts val="0"/>
              </a:spcAft>
              <a:buNone/>
            </a:pPr>
            <a:r>
              <a:rPr lang="en-GB" sz="1000">
                <a:solidFill>
                  <a:srgbClr val="222222"/>
                </a:solidFill>
              </a:rPr>
              <a:t>Abeba Birhane and Vinay Uday Prabhu. 2021. Large Image Datasets: A Pyrrhic Win for Computer Vision?. In Proceedings of the IEEE/CVF Winter Conference on Applications of Computer Vision. 1537–1547.</a:t>
            </a:r>
            <a:endParaRPr sz="1000">
              <a:solidFill>
                <a:srgbClr val="222222"/>
              </a:solidFill>
            </a:endParaRPr>
          </a:p>
          <a:p>
            <a:pPr indent="0" lvl="0" marL="0" rtl="0" algn="l">
              <a:lnSpc>
                <a:spcPct val="124000"/>
              </a:lnSpc>
              <a:spcBef>
                <a:spcPts val="0"/>
              </a:spcBef>
              <a:spcAft>
                <a:spcPts val="0"/>
              </a:spcAft>
              <a:buNone/>
            </a:pPr>
            <a:r>
              <a:t/>
            </a:r>
            <a:endParaRPr sz="1000">
              <a:solidFill>
                <a:srgbClr val="222222"/>
              </a:solidFill>
              <a:highlight>
                <a:schemeClr val="lt1"/>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GPT Models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GPT?</a:t>
            </a:r>
            <a:endParaRPr/>
          </a:p>
        </p:txBody>
      </p:sp>
      <p:sp>
        <p:nvSpPr>
          <p:cNvPr id="715" name="Google Shape;71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OpenAI's GPT (generative pre-trained transformer) models have been trained to understand natural language and code. GPTs provide text outputs in response to their inputs ("prompts"). </a:t>
            </a:r>
            <a:endParaRPr/>
          </a:p>
          <a:p>
            <a:pPr indent="0" lvl="0" marL="0" rtl="0" algn="l">
              <a:lnSpc>
                <a:spcPct val="150000"/>
              </a:lnSpc>
              <a:spcBef>
                <a:spcPts val="1600"/>
              </a:spcBef>
              <a:spcAft>
                <a:spcPts val="0"/>
              </a:spcAft>
              <a:buNone/>
            </a:pPr>
            <a:r>
              <a:rPr lang="en-GB"/>
              <a:t>Using GPTs, you can build applications to:</a:t>
            </a:r>
            <a:endParaRPr/>
          </a:p>
          <a:p>
            <a:pPr indent="-228600" lvl="0" marL="457200" rtl="0" algn="l">
              <a:lnSpc>
                <a:spcPct val="140000"/>
              </a:lnSpc>
              <a:spcBef>
                <a:spcPts val="1200"/>
              </a:spcBef>
              <a:spcAft>
                <a:spcPts val="0"/>
              </a:spcAft>
              <a:buClr>
                <a:srgbClr val="353740"/>
              </a:buClr>
              <a:buSzPts val="1200"/>
              <a:buFont typeface="Arial"/>
              <a:buNone/>
            </a:pPr>
            <a:r>
              <a:rPr lang="en-GB"/>
              <a:t>Draft documents</a:t>
            </a:r>
            <a:endParaRPr/>
          </a:p>
          <a:p>
            <a:pPr indent="-228600" lvl="0" marL="457200" rtl="0" algn="l">
              <a:lnSpc>
                <a:spcPct val="140000"/>
              </a:lnSpc>
              <a:spcBef>
                <a:spcPts val="0"/>
              </a:spcBef>
              <a:spcAft>
                <a:spcPts val="0"/>
              </a:spcAft>
              <a:buClr>
                <a:srgbClr val="353740"/>
              </a:buClr>
              <a:buSzPts val="1200"/>
              <a:buFont typeface="Arial"/>
              <a:buNone/>
            </a:pPr>
            <a:r>
              <a:rPr lang="en-GB"/>
              <a:t>Write computer code</a:t>
            </a:r>
            <a:endParaRPr/>
          </a:p>
          <a:p>
            <a:pPr indent="-228600" lvl="0" marL="457200" rtl="0" algn="l">
              <a:lnSpc>
                <a:spcPct val="140000"/>
              </a:lnSpc>
              <a:spcBef>
                <a:spcPts val="0"/>
              </a:spcBef>
              <a:spcAft>
                <a:spcPts val="0"/>
              </a:spcAft>
              <a:buClr>
                <a:srgbClr val="353740"/>
              </a:buClr>
              <a:buSzPts val="1200"/>
              <a:buFont typeface="Arial"/>
              <a:buNone/>
            </a:pPr>
            <a:r>
              <a:rPr lang="en-GB"/>
              <a:t>Answer questions about a knowledge base</a:t>
            </a:r>
            <a:endParaRPr/>
          </a:p>
          <a:p>
            <a:pPr indent="-228600" lvl="0" marL="457200" rtl="0" algn="l">
              <a:lnSpc>
                <a:spcPct val="140000"/>
              </a:lnSpc>
              <a:spcBef>
                <a:spcPts val="0"/>
              </a:spcBef>
              <a:spcAft>
                <a:spcPts val="0"/>
              </a:spcAft>
              <a:buClr>
                <a:srgbClr val="353740"/>
              </a:buClr>
              <a:buSzPts val="1200"/>
              <a:buFont typeface="Arial"/>
              <a:buNone/>
            </a:pPr>
            <a:r>
              <a:rPr lang="en-GB"/>
              <a:t>Analyze texts</a:t>
            </a:r>
            <a:endParaRPr/>
          </a:p>
          <a:p>
            <a:pPr indent="-228600" lvl="0" marL="457200" rtl="0" algn="l">
              <a:lnSpc>
                <a:spcPct val="140000"/>
              </a:lnSpc>
              <a:spcBef>
                <a:spcPts val="0"/>
              </a:spcBef>
              <a:spcAft>
                <a:spcPts val="0"/>
              </a:spcAft>
              <a:buClr>
                <a:srgbClr val="353740"/>
              </a:buClr>
              <a:buSzPts val="1200"/>
              <a:buFont typeface="Arial"/>
              <a:buNone/>
            </a:pPr>
            <a:r>
              <a:t/>
            </a:r>
            <a:endParaRPr/>
          </a:p>
          <a:p>
            <a:pPr indent="0" lvl="0" marL="0" rtl="0" algn="l">
              <a:lnSpc>
                <a:spcPct val="150000"/>
              </a:lnSpc>
              <a:spcBef>
                <a:spcPts val="1200"/>
              </a:spcBef>
              <a:spcAft>
                <a:spcPts val="0"/>
              </a:spcAft>
              <a:buNone/>
            </a:pPr>
            <a:r>
              <a:rPr lang="en-GB"/>
              <a:t>...and much more!</a:t>
            </a:r>
            <a:endParaRPr/>
          </a:p>
          <a:p>
            <a:pPr indent="0" lvl="0" marL="0" rtl="0" algn="l">
              <a:spcBef>
                <a:spcPts val="1100"/>
              </a:spcBef>
              <a:spcAft>
                <a:spcPts val="1600"/>
              </a:spcAft>
              <a:buNone/>
            </a:pPr>
            <a:r>
              <a:t/>
            </a:r>
            <a:endParaRPr/>
          </a:p>
        </p:txBody>
      </p:sp>
      <p:sp>
        <p:nvSpPr>
          <p:cNvPr id="716" name="Google Shape;716;p62"/>
          <p:cNvSpPr txBox="1"/>
          <p:nvPr/>
        </p:nvSpPr>
        <p:spPr>
          <a:xfrm>
            <a:off x="4747850" y="3036000"/>
            <a:ext cx="3964500" cy="1505400"/>
          </a:xfrm>
          <a:prstGeom prst="rect">
            <a:avLst/>
          </a:prstGeom>
          <a:noFill/>
          <a:ln>
            <a:noFill/>
          </a:ln>
        </p:spPr>
        <p:txBody>
          <a:bodyPr anchorCtr="0" anchor="t" bIns="91425" lIns="91425" spcFirstLastPara="1" rIns="91425" wrap="square" tIns="91425">
            <a:spAutoFit/>
          </a:bodyPr>
          <a:lstStyle/>
          <a:p>
            <a:pPr indent="-228600" lvl="0" marL="457200" rtl="0" algn="l">
              <a:lnSpc>
                <a:spcPct val="140000"/>
              </a:lnSpc>
              <a:spcBef>
                <a:spcPts val="1800"/>
              </a:spcBef>
              <a:spcAft>
                <a:spcPts val="0"/>
              </a:spcAft>
              <a:buClr>
                <a:srgbClr val="353740"/>
              </a:buClr>
              <a:buSzPts val="1200"/>
              <a:buNone/>
            </a:pPr>
            <a:r>
              <a:rPr lang="en-GB" sz="1300">
                <a:solidFill>
                  <a:schemeClr val="accent1"/>
                </a:solidFill>
                <a:latin typeface="Lato"/>
                <a:ea typeface="Lato"/>
                <a:cs typeface="Lato"/>
                <a:sym typeface="Lato"/>
              </a:rPr>
              <a:t>Create conversational agents</a:t>
            </a:r>
            <a:endParaRPr sz="1300">
              <a:solidFill>
                <a:schemeClr val="accent1"/>
              </a:solidFill>
              <a:latin typeface="Lato"/>
              <a:ea typeface="Lato"/>
              <a:cs typeface="Lato"/>
              <a:sym typeface="Lato"/>
            </a:endParaRPr>
          </a:p>
          <a:p>
            <a:pPr indent="-228600" lvl="0" marL="457200" rtl="0" algn="l">
              <a:lnSpc>
                <a:spcPct val="140000"/>
              </a:lnSpc>
              <a:spcBef>
                <a:spcPts val="0"/>
              </a:spcBef>
              <a:spcAft>
                <a:spcPts val="0"/>
              </a:spcAft>
              <a:buClr>
                <a:srgbClr val="353740"/>
              </a:buClr>
              <a:buSzPts val="1200"/>
              <a:buNone/>
            </a:pPr>
            <a:r>
              <a:rPr lang="en-GB" sz="1300">
                <a:solidFill>
                  <a:schemeClr val="accent1"/>
                </a:solidFill>
                <a:latin typeface="Lato"/>
                <a:ea typeface="Lato"/>
                <a:cs typeface="Lato"/>
                <a:sym typeface="Lato"/>
              </a:rPr>
              <a:t>Give software a natural language interface</a:t>
            </a:r>
            <a:endParaRPr sz="1300">
              <a:solidFill>
                <a:schemeClr val="accent1"/>
              </a:solidFill>
              <a:latin typeface="Lato"/>
              <a:ea typeface="Lato"/>
              <a:cs typeface="Lato"/>
              <a:sym typeface="Lato"/>
            </a:endParaRPr>
          </a:p>
          <a:p>
            <a:pPr indent="-228600" lvl="0" marL="457200" rtl="0" algn="l">
              <a:lnSpc>
                <a:spcPct val="140000"/>
              </a:lnSpc>
              <a:spcBef>
                <a:spcPts val="0"/>
              </a:spcBef>
              <a:spcAft>
                <a:spcPts val="0"/>
              </a:spcAft>
              <a:buClr>
                <a:srgbClr val="353740"/>
              </a:buClr>
              <a:buSzPts val="1200"/>
              <a:buNone/>
            </a:pPr>
            <a:r>
              <a:rPr lang="en-GB" sz="1300">
                <a:solidFill>
                  <a:schemeClr val="accent1"/>
                </a:solidFill>
                <a:latin typeface="Lato"/>
                <a:ea typeface="Lato"/>
                <a:cs typeface="Lato"/>
                <a:sym typeface="Lato"/>
              </a:rPr>
              <a:t>Tutor in a range of subjects</a:t>
            </a:r>
            <a:endParaRPr sz="1300">
              <a:solidFill>
                <a:schemeClr val="accent1"/>
              </a:solidFill>
              <a:latin typeface="Lato"/>
              <a:ea typeface="Lato"/>
              <a:cs typeface="Lato"/>
              <a:sym typeface="Lato"/>
            </a:endParaRPr>
          </a:p>
          <a:p>
            <a:pPr indent="-228600" lvl="0" marL="457200" rtl="0" algn="l">
              <a:lnSpc>
                <a:spcPct val="140000"/>
              </a:lnSpc>
              <a:spcBef>
                <a:spcPts val="0"/>
              </a:spcBef>
              <a:spcAft>
                <a:spcPts val="0"/>
              </a:spcAft>
              <a:buClr>
                <a:srgbClr val="353740"/>
              </a:buClr>
              <a:buSzPts val="1200"/>
              <a:buNone/>
            </a:pPr>
            <a:r>
              <a:rPr lang="en-GB" sz="1300">
                <a:solidFill>
                  <a:schemeClr val="accent1"/>
                </a:solidFill>
                <a:latin typeface="Lato"/>
                <a:ea typeface="Lato"/>
                <a:cs typeface="Lato"/>
                <a:sym typeface="Lato"/>
              </a:rPr>
              <a:t>Translate languages</a:t>
            </a:r>
            <a:endParaRPr sz="1300">
              <a:solidFill>
                <a:schemeClr val="accent1"/>
              </a:solidFill>
              <a:latin typeface="Lato"/>
              <a:ea typeface="Lato"/>
              <a:cs typeface="Lato"/>
              <a:sym typeface="Lato"/>
            </a:endParaRPr>
          </a:p>
          <a:p>
            <a:pPr indent="-228600" lvl="0" marL="457200" rtl="0" algn="l">
              <a:lnSpc>
                <a:spcPct val="140000"/>
              </a:lnSpc>
              <a:spcBef>
                <a:spcPts val="0"/>
              </a:spcBef>
              <a:spcAft>
                <a:spcPts val="0"/>
              </a:spcAft>
              <a:buClr>
                <a:srgbClr val="353740"/>
              </a:buClr>
              <a:buSzPts val="1200"/>
              <a:buNone/>
            </a:pPr>
            <a:r>
              <a:rPr lang="en-GB" sz="1300">
                <a:solidFill>
                  <a:schemeClr val="accent1"/>
                </a:solidFill>
                <a:latin typeface="Lato"/>
                <a:ea typeface="Lato"/>
                <a:cs typeface="Lato"/>
                <a:sym typeface="Lato"/>
              </a:rPr>
              <a:t>Simulate characters for games</a:t>
            </a:r>
            <a:endParaRPr sz="1300">
              <a:solidFill>
                <a:schemeClr val="accen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OpenAI API</a:t>
            </a:r>
            <a:endParaRPr/>
          </a:p>
        </p:txBody>
      </p:sp>
      <p:sp>
        <p:nvSpPr>
          <p:cNvPr id="722" name="Google Shape;722;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GB"/>
              <a:t>You can use a GPT model via the </a:t>
            </a:r>
            <a:r>
              <a:rPr b="1" lang="en-GB"/>
              <a:t>OpenAI API</a:t>
            </a:r>
            <a:r>
              <a:rPr lang="en-GB"/>
              <a:t>. To do so, you’ll send a request containing the </a:t>
            </a:r>
            <a:r>
              <a:rPr b="1" lang="en-GB"/>
              <a:t>inputs</a:t>
            </a:r>
            <a:r>
              <a:rPr lang="en-GB"/>
              <a:t> and your </a:t>
            </a:r>
            <a:r>
              <a:rPr b="1" lang="en-GB"/>
              <a:t>API key</a:t>
            </a:r>
            <a:r>
              <a:rPr lang="en-GB"/>
              <a:t>, and receive a response containing the model’s </a:t>
            </a:r>
            <a:r>
              <a:rPr b="1" lang="en-GB"/>
              <a:t>output</a:t>
            </a:r>
            <a:r>
              <a:rPr lang="en-GB"/>
              <a:t>. </a:t>
            </a:r>
            <a:endParaRPr/>
          </a:p>
          <a:p>
            <a:pPr indent="0" lvl="0" marL="0" rtl="0" algn="l">
              <a:spcBef>
                <a:spcPts val="1500"/>
              </a:spcBef>
              <a:spcAft>
                <a:spcPts val="1000"/>
              </a:spcAft>
              <a:buNone/>
            </a:pPr>
            <a:r>
              <a:t/>
            </a:r>
            <a:endParaRPr/>
          </a:p>
        </p:txBody>
      </p:sp>
      <p:sp>
        <p:nvSpPr>
          <p:cNvPr id="723" name="Google Shape;723;p63"/>
          <p:cNvSpPr txBox="1"/>
          <p:nvPr/>
        </p:nvSpPr>
        <p:spPr>
          <a:xfrm>
            <a:off x="6097200" y="4712425"/>
            <a:ext cx="30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latin typeface="Lato"/>
                <a:ea typeface="Lato"/>
                <a:cs typeface="Lato"/>
                <a:sym typeface="Lato"/>
              </a:rPr>
              <a:t>Source:</a:t>
            </a:r>
            <a:r>
              <a:rPr lang="en-GB"/>
              <a:t> </a:t>
            </a:r>
            <a:r>
              <a:rPr i="1" lang="en-GB" sz="800" u="sng">
                <a:solidFill>
                  <a:schemeClr val="hlink"/>
                </a:solidFill>
                <a:latin typeface="Lato"/>
                <a:ea typeface="Lato"/>
                <a:cs typeface="Lato"/>
                <a:sym typeface="Lato"/>
                <a:hlinkClick r:id="rId3"/>
              </a:rPr>
              <a:t>https://platform.openai.com/docs/guides/gpt</a:t>
            </a:r>
            <a:r>
              <a:rPr i="1" lang="en-GB" sz="800">
                <a:latin typeface="Lato"/>
                <a:ea typeface="Lato"/>
                <a:cs typeface="Lato"/>
                <a:sym typeface="Lato"/>
              </a:rPr>
              <a:t> (July 2023)</a:t>
            </a:r>
            <a:endParaRPr i="1" sz="800">
              <a:latin typeface="Lato"/>
              <a:ea typeface="Lato"/>
              <a:cs typeface="Lato"/>
              <a:sym typeface="Lato"/>
            </a:endParaRPr>
          </a:p>
        </p:txBody>
      </p:sp>
      <p:graphicFrame>
        <p:nvGraphicFramePr>
          <p:cNvPr id="724" name="Google Shape;724;p63"/>
          <p:cNvGraphicFramePr/>
          <p:nvPr/>
        </p:nvGraphicFramePr>
        <p:xfrm>
          <a:off x="668225" y="2815725"/>
          <a:ext cx="3000000" cy="3000000"/>
        </p:xfrm>
        <a:graphic>
          <a:graphicData uri="http://schemas.openxmlformats.org/drawingml/2006/table">
            <a:tbl>
              <a:tblPr>
                <a:noFill/>
                <a:tableStyleId>{45A0C7E6-9B4E-4B9A-974B-D7FA39E9F397}</a:tableStyleId>
              </a:tblPr>
              <a:tblGrid>
                <a:gridCol w="1646075"/>
                <a:gridCol w="3812900"/>
                <a:gridCol w="2603500"/>
              </a:tblGrid>
              <a:tr h="220100">
                <a:tc>
                  <a:txBody>
                    <a:bodyPr/>
                    <a:lstStyle/>
                    <a:p>
                      <a:pPr indent="0" lvl="0" marL="0" rtl="0" algn="l">
                        <a:spcBef>
                          <a:spcPts val="0"/>
                        </a:spcBef>
                        <a:spcAft>
                          <a:spcPts val="0"/>
                        </a:spcAft>
                        <a:buNone/>
                      </a:pPr>
                      <a:r>
                        <a:t/>
                      </a:r>
                      <a:endParaRPr sz="1000"/>
                    </a:p>
                  </a:txBody>
                  <a:tcPr marT="91425" marB="28575" marR="76200" marL="91425" anchor="b">
                    <a:lnB cap="flat" cmpd="sng" w="9525">
                      <a:solidFill>
                        <a:srgbClr val="000000"/>
                      </a:solidFill>
                      <a:prstDash val="solid"/>
                      <a:round/>
                      <a:headEnd len="sm" w="sm" type="none"/>
                      <a:tailEnd len="sm" w="sm" type="none"/>
                    </a:lnB>
                  </a:tcPr>
                </a:tc>
                <a:tc>
                  <a:txBody>
                    <a:bodyPr/>
                    <a:lstStyle/>
                    <a:p>
                      <a:pPr indent="0" lvl="0" marL="0" rtl="0" algn="l">
                        <a:lnSpc>
                          <a:spcPct val="133333"/>
                        </a:lnSpc>
                        <a:spcBef>
                          <a:spcPts val="1500"/>
                        </a:spcBef>
                        <a:spcAft>
                          <a:spcPts val="1100"/>
                        </a:spcAft>
                        <a:buNone/>
                      </a:pPr>
                      <a:r>
                        <a:rPr b="1" lang="en-GB" sz="1000">
                          <a:solidFill>
                            <a:srgbClr val="353740"/>
                          </a:solidFill>
                        </a:rPr>
                        <a:t>MODEL FAMILIES</a:t>
                      </a:r>
                      <a:endParaRPr b="1" sz="1000">
                        <a:solidFill>
                          <a:srgbClr val="353740"/>
                        </a:solidFill>
                      </a:endParaRPr>
                    </a:p>
                  </a:txBody>
                  <a:tcPr marT="91425" marB="28575" marR="76200" marL="76200" anchor="b">
                    <a:lnB cap="flat" cmpd="sng" w="9525">
                      <a:solidFill>
                        <a:srgbClr val="000000"/>
                      </a:solidFill>
                      <a:prstDash val="solid"/>
                      <a:round/>
                      <a:headEnd len="sm" w="sm" type="none"/>
                      <a:tailEnd len="sm" w="sm" type="none"/>
                    </a:lnB>
                  </a:tcPr>
                </a:tc>
                <a:tc>
                  <a:txBody>
                    <a:bodyPr/>
                    <a:lstStyle/>
                    <a:p>
                      <a:pPr indent="0" lvl="0" marL="0" rtl="0" algn="l">
                        <a:lnSpc>
                          <a:spcPct val="133333"/>
                        </a:lnSpc>
                        <a:spcBef>
                          <a:spcPts val="1500"/>
                        </a:spcBef>
                        <a:spcAft>
                          <a:spcPts val="1100"/>
                        </a:spcAft>
                        <a:buNone/>
                      </a:pPr>
                      <a:r>
                        <a:rPr b="1" lang="en-GB" sz="1000">
                          <a:solidFill>
                            <a:srgbClr val="353740"/>
                          </a:solidFill>
                        </a:rPr>
                        <a:t>API ENDPOINT</a:t>
                      </a:r>
                      <a:endParaRPr b="1" sz="1000">
                        <a:solidFill>
                          <a:srgbClr val="353740"/>
                        </a:solidFill>
                      </a:endParaRPr>
                    </a:p>
                  </a:txBody>
                  <a:tcPr marT="91425" marB="28575" marR="91425" marL="76200" anchor="b">
                    <a:lnB cap="flat" cmpd="sng" w="9525">
                      <a:solidFill>
                        <a:srgbClr val="000000"/>
                      </a:solidFill>
                      <a:prstDash val="solid"/>
                      <a:round/>
                      <a:headEnd len="sm" w="sm" type="none"/>
                      <a:tailEnd len="sm" w="sm" type="none"/>
                    </a:lnB>
                  </a:tcPr>
                </a:tc>
              </a:tr>
              <a:tr h="221375">
                <a:tc>
                  <a:txBody>
                    <a:bodyPr/>
                    <a:lstStyle/>
                    <a:p>
                      <a:pPr indent="0" lvl="0" marL="0" rtl="0" algn="l">
                        <a:lnSpc>
                          <a:spcPct val="115000"/>
                        </a:lnSpc>
                        <a:spcBef>
                          <a:spcPts val="1500"/>
                        </a:spcBef>
                        <a:spcAft>
                          <a:spcPts val="1100"/>
                        </a:spcAft>
                        <a:buNone/>
                      </a:pPr>
                      <a:r>
                        <a:rPr lang="en-GB" sz="1000">
                          <a:solidFill>
                            <a:srgbClr val="353740"/>
                          </a:solidFill>
                        </a:rPr>
                        <a:t>Newer models (2023–)</a:t>
                      </a:r>
                      <a:endParaRPr sz="1000">
                        <a:solidFill>
                          <a:srgbClr val="353740"/>
                        </a:solidFill>
                      </a:endParaRPr>
                    </a:p>
                  </a:txBody>
                  <a:tcPr marT="76200" marB="76200" marR="76200" marL="914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GB" sz="1000">
                          <a:solidFill>
                            <a:srgbClr val="353740"/>
                          </a:solidFill>
                        </a:rPr>
                        <a:t>gpt-4, gpt-3.5-turbo</a:t>
                      </a:r>
                      <a:endParaRPr sz="1000">
                        <a:solidFill>
                          <a:srgbClr val="353740"/>
                        </a:solidFill>
                      </a:endParaRPr>
                    </a:p>
                  </a:txBody>
                  <a:tcPr marT="76200" marB="76200" marR="76200" marL="7620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1500"/>
                        </a:spcBef>
                        <a:spcAft>
                          <a:spcPts val="1100"/>
                        </a:spcAft>
                        <a:buNone/>
                      </a:pPr>
                      <a:r>
                        <a:rPr lang="en-GB" sz="1000">
                          <a:solidFill>
                            <a:srgbClr val="10A37F"/>
                          </a:solidFill>
                          <a:uFill>
                            <a:noFill/>
                          </a:uFill>
                          <a:hlinkClick r:id="rId4">
                            <a:extLst>
                              <a:ext uri="{A12FA001-AC4F-418D-AE19-62706E023703}">
                                <ahyp:hlinkClr val="tx"/>
                              </a:ext>
                            </a:extLst>
                          </a:hlinkClick>
                        </a:rPr>
                        <a:t>https://api.openai.com/v1/chat/completions</a:t>
                      </a:r>
                      <a:endParaRPr sz="1000">
                        <a:solidFill>
                          <a:srgbClr val="10A37F"/>
                        </a:solidFill>
                      </a:endParaRPr>
                    </a:p>
                  </a:txBody>
                  <a:tcPr marT="76200" marB="76200" marR="91425" marL="7620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1375">
                <a:tc>
                  <a:txBody>
                    <a:bodyPr/>
                    <a:lstStyle/>
                    <a:p>
                      <a:pPr indent="0" lvl="0" marL="0" rtl="0" algn="l">
                        <a:lnSpc>
                          <a:spcPct val="115000"/>
                        </a:lnSpc>
                        <a:spcBef>
                          <a:spcPts val="1500"/>
                        </a:spcBef>
                        <a:spcAft>
                          <a:spcPts val="1100"/>
                        </a:spcAft>
                        <a:buNone/>
                      </a:pPr>
                      <a:r>
                        <a:rPr lang="en-GB" sz="1000">
                          <a:solidFill>
                            <a:srgbClr val="353740"/>
                          </a:solidFill>
                        </a:rPr>
                        <a:t>Older models (2020–2022)</a:t>
                      </a:r>
                      <a:endParaRPr sz="1000">
                        <a:solidFill>
                          <a:srgbClr val="353740"/>
                        </a:solidFill>
                      </a:endParaRPr>
                    </a:p>
                  </a:txBody>
                  <a:tcPr marT="76200" marB="76200" marR="76200" marL="91425">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1500"/>
                        </a:spcBef>
                        <a:spcAft>
                          <a:spcPts val="1100"/>
                        </a:spcAft>
                        <a:buNone/>
                      </a:pPr>
                      <a:r>
                        <a:rPr lang="en-GB" sz="1000">
                          <a:solidFill>
                            <a:srgbClr val="353740"/>
                          </a:solidFill>
                        </a:rPr>
                        <a:t>text-davinci-003, text-davinci-002, davinci, curie, babbage, ada</a:t>
                      </a:r>
                      <a:endParaRPr sz="1000">
                        <a:solidFill>
                          <a:srgbClr val="353740"/>
                        </a:solidFill>
                      </a:endParaRPr>
                    </a:p>
                  </a:txBody>
                  <a:tcPr marT="76200" marB="76200" marR="76200" marL="76200">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1500"/>
                        </a:spcBef>
                        <a:spcAft>
                          <a:spcPts val="1100"/>
                        </a:spcAft>
                        <a:buNone/>
                      </a:pPr>
                      <a:r>
                        <a:rPr lang="en-GB" sz="1000">
                          <a:solidFill>
                            <a:srgbClr val="10A37F"/>
                          </a:solidFill>
                          <a:uFill>
                            <a:noFill/>
                          </a:uFill>
                          <a:hlinkClick r:id="rId5">
                            <a:extLst>
                              <a:ext uri="{A12FA001-AC4F-418D-AE19-62706E023703}">
                                <ahyp:hlinkClr val="tx"/>
                              </a:ext>
                            </a:extLst>
                          </a:hlinkClick>
                        </a:rPr>
                        <a:t>https://api.openai.com/v1/completions</a:t>
                      </a:r>
                      <a:endParaRPr sz="1000">
                        <a:solidFill>
                          <a:srgbClr val="10A37F"/>
                        </a:solidFill>
                      </a:endParaRPr>
                    </a:p>
                  </a:txBody>
                  <a:tcPr marT="76200" marB="76200" marR="91425" marL="76200">
                    <a:lnT cap="flat" cmpd="sng" w="9525">
                      <a:solidFill>
                        <a:srgbClr val="000000"/>
                      </a:solidFill>
                      <a:prstDash val="solid"/>
                      <a:round/>
                      <a:headEnd len="sm" w="sm" type="none"/>
                      <a:tailEnd len="sm" w="sm" type="none"/>
                    </a:lnT>
                  </a:tcPr>
                </a:tc>
              </a:tr>
            </a:tbl>
          </a:graphicData>
        </a:graphic>
      </p:graphicFrame>
      <p:sp>
        <p:nvSpPr>
          <p:cNvPr id="725" name="Google Shape;725;p63"/>
          <p:cNvSpPr/>
          <p:nvPr/>
        </p:nvSpPr>
        <p:spPr>
          <a:xfrm>
            <a:off x="7579375" y="1083150"/>
            <a:ext cx="1403400" cy="7707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Lato"/>
                <a:ea typeface="Lato"/>
                <a:cs typeface="Lato"/>
                <a:sym typeface="Lato"/>
              </a:rPr>
              <a:t>Try to use Chat Completions API instead of Completions API</a:t>
            </a:r>
            <a:endParaRPr sz="120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65"/>
          <p:cNvPicPr preferRelativeResize="0"/>
          <p:nvPr/>
        </p:nvPicPr>
        <p:blipFill>
          <a:blip r:embed="rId3">
            <a:alphaModFix/>
          </a:blip>
          <a:stretch>
            <a:fillRect/>
          </a:stretch>
        </p:blipFill>
        <p:spPr>
          <a:xfrm>
            <a:off x="367075" y="929875"/>
            <a:ext cx="5192476" cy="3416750"/>
          </a:xfrm>
          <a:prstGeom prst="rect">
            <a:avLst/>
          </a:prstGeom>
          <a:noFill/>
          <a:ln>
            <a:noFill/>
          </a:ln>
        </p:spPr>
      </p:pic>
      <p:sp>
        <p:nvSpPr>
          <p:cNvPr id="736" name="Google Shape;736;p65"/>
          <p:cNvSpPr txBox="1"/>
          <p:nvPr>
            <p:ph idx="4294967295" type="body"/>
          </p:nvPr>
        </p:nvSpPr>
        <p:spPr>
          <a:xfrm>
            <a:off x="4341875" y="948650"/>
            <a:ext cx="3938700" cy="30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900"/>
              <a:t> Model: </a:t>
            </a:r>
            <a:r>
              <a:rPr lang="en-GB" sz="900"/>
              <a:t>Model type (e.g., </a:t>
            </a:r>
            <a:r>
              <a:rPr lang="en-GB" sz="900">
                <a:highlight>
                  <a:srgbClr val="FFF2CC"/>
                </a:highlight>
              </a:rPr>
              <a:t>GPT-3 vs Chat Completion API with newer models </a:t>
            </a:r>
            <a:r>
              <a:rPr lang="en-GB" sz="900"/>
              <a:t> </a:t>
            </a:r>
            <a:r>
              <a:rPr lang="en-GB" sz="900">
                <a:highlight>
                  <a:srgbClr val="FFF2CC"/>
                </a:highlight>
              </a:rPr>
              <a:t>GPT-3.5 turbo., GPT 4</a:t>
            </a:r>
            <a:r>
              <a:rPr lang="en-GB" sz="900">
                <a:highlight>
                  <a:srgbClr val="FFF2CC"/>
                </a:highlight>
              </a:rPr>
              <a:t>)</a:t>
            </a:r>
            <a:endParaRPr sz="900">
              <a:highlight>
                <a:srgbClr val="FFF2CC"/>
              </a:highlight>
            </a:endParaRPr>
          </a:p>
          <a:p>
            <a:pPr indent="0" lvl="0" marL="0" rtl="0" algn="l">
              <a:spcBef>
                <a:spcPts val="1000"/>
              </a:spcBef>
              <a:spcAft>
                <a:spcPts val="0"/>
              </a:spcAft>
              <a:buNone/>
            </a:pPr>
            <a:r>
              <a:rPr b="1" lang="en-GB" sz="900"/>
              <a:t>Prompt: </a:t>
            </a:r>
            <a:r>
              <a:rPr lang="en-GB" sz="900">
                <a:highlight>
                  <a:srgbClr val="FFF2CC"/>
                </a:highlight>
              </a:rPr>
              <a:t>single prompt (</a:t>
            </a:r>
            <a:r>
              <a:rPr lang="en-GB" sz="900">
                <a:highlight>
                  <a:srgbClr val="FFF2CC"/>
                </a:highlight>
              </a:rPr>
              <a:t>vs Chat Completion API with</a:t>
            </a:r>
            <a:r>
              <a:rPr lang="en-GB" sz="900">
                <a:highlight>
                  <a:srgbClr val="FFF2CC"/>
                </a:highlight>
              </a:rPr>
              <a:t> newer models that </a:t>
            </a:r>
            <a:r>
              <a:rPr lang="en-GB" sz="900">
                <a:highlight>
                  <a:srgbClr val="FFF2CC"/>
                </a:highlight>
              </a:rPr>
              <a:t>expect a list of messages in a chat-based format)</a:t>
            </a:r>
            <a:endParaRPr sz="900">
              <a:highlight>
                <a:srgbClr val="FFF2CC"/>
              </a:highlight>
            </a:endParaRPr>
          </a:p>
          <a:p>
            <a:pPr indent="0" lvl="0" marL="0" rtl="0" algn="l">
              <a:spcBef>
                <a:spcPts val="1000"/>
              </a:spcBef>
              <a:spcAft>
                <a:spcPts val="0"/>
              </a:spcAft>
              <a:buNone/>
            </a:pPr>
            <a:r>
              <a:rPr b="1" lang="en-GB" sz="900"/>
              <a:t>Temperature (default 1)</a:t>
            </a:r>
            <a:r>
              <a:rPr lang="en-GB" sz="900"/>
              <a:t>: s</a:t>
            </a:r>
            <a:r>
              <a:rPr lang="en-GB" sz="900">
                <a:highlight>
                  <a:schemeClr val="lt1"/>
                </a:highlight>
              </a:rPr>
              <a:t>ampling temperature</a:t>
            </a:r>
            <a:r>
              <a:rPr lang="en-GB" sz="900"/>
              <a:t>. Between 0 and 2.</a:t>
            </a:r>
            <a:r>
              <a:rPr lang="en-GB" sz="1050">
                <a:solidFill>
                  <a:srgbClr val="6E6E80"/>
                </a:solidFill>
                <a:latin typeface="Arial"/>
                <a:ea typeface="Arial"/>
                <a:cs typeface="Arial"/>
                <a:sym typeface="Arial"/>
              </a:rPr>
              <a:t> </a:t>
            </a:r>
            <a:r>
              <a:rPr b="1" lang="en-GB" sz="900"/>
              <a:t>Higher</a:t>
            </a:r>
            <a:r>
              <a:rPr lang="en-GB" sz="900"/>
              <a:t> value means more </a:t>
            </a:r>
            <a:r>
              <a:rPr b="1" lang="en-GB" sz="900"/>
              <a:t>diverse</a:t>
            </a:r>
            <a:r>
              <a:rPr lang="en-GB" sz="900"/>
              <a:t> and </a:t>
            </a:r>
            <a:r>
              <a:rPr b="1" lang="en-GB" sz="900"/>
              <a:t>random</a:t>
            </a:r>
            <a:r>
              <a:rPr lang="en-GB" sz="900"/>
              <a:t> output, lower is more while a </a:t>
            </a:r>
            <a:r>
              <a:rPr b="1" lang="en-GB" sz="900"/>
              <a:t>lower</a:t>
            </a:r>
            <a:r>
              <a:rPr lang="en-GB" sz="900"/>
              <a:t> value makes it more </a:t>
            </a:r>
            <a:r>
              <a:rPr b="1" lang="en-GB" sz="900"/>
              <a:t>focused</a:t>
            </a:r>
            <a:r>
              <a:rPr lang="en-GB" sz="900"/>
              <a:t> and </a:t>
            </a:r>
            <a:r>
              <a:rPr b="1" lang="en-GB" sz="900"/>
              <a:t>deterministic</a:t>
            </a:r>
            <a:r>
              <a:rPr lang="en-GB" sz="900"/>
              <a:t>.</a:t>
            </a:r>
            <a:endParaRPr sz="900"/>
          </a:p>
          <a:p>
            <a:pPr indent="0" lvl="0" marL="0" rtl="0" algn="l">
              <a:spcBef>
                <a:spcPts val="1500"/>
              </a:spcBef>
              <a:spcAft>
                <a:spcPts val="0"/>
              </a:spcAft>
              <a:buNone/>
            </a:pPr>
            <a:r>
              <a:rPr b="1" lang="en-GB" sz="900"/>
              <a:t>Max tokens (default 16): </a:t>
            </a:r>
            <a:r>
              <a:rPr lang="en-GB" sz="900"/>
              <a:t>limits the length of the generated response (</a:t>
            </a:r>
            <a:r>
              <a:rPr b="1" lang="en-GB" sz="900"/>
              <a:t>max length)</a:t>
            </a:r>
            <a:endParaRPr sz="900"/>
          </a:p>
          <a:p>
            <a:pPr indent="0" lvl="0" marL="0" rtl="0" algn="l">
              <a:spcBef>
                <a:spcPts val="1500"/>
              </a:spcBef>
              <a:spcAft>
                <a:spcPts val="0"/>
              </a:spcAft>
              <a:buNone/>
            </a:pPr>
            <a:r>
              <a:rPr b="1" lang="en-GB" sz="900"/>
              <a:t>Top-p (default 1): </a:t>
            </a:r>
            <a:r>
              <a:rPr lang="en-GB" sz="900"/>
              <a:t>An alternative to sampling with temperature*. </a:t>
            </a:r>
            <a:r>
              <a:rPr b="1" lang="en-GB" sz="900"/>
              <a:t>Higher value gives access to more tokens (and more diversity) and a lower value is more deterministic. </a:t>
            </a:r>
            <a:endParaRPr b="1" sz="900"/>
          </a:p>
          <a:p>
            <a:pPr indent="0" lvl="0" marL="0" rtl="0" algn="l">
              <a:spcBef>
                <a:spcPts val="1000"/>
              </a:spcBef>
              <a:spcAft>
                <a:spcPts val="0"/>
              </a:spcAft>
              <a:buNone/>
            </a:pPr>
            <a:r>
              <a:rPr b="1" lang="en-GB" sz="900"/>
              <a:t>Frequency Penalty (default 0) </a:t>
            </a:r>
            <a:r>
              <a:rPr lang="en-GB" sz="900"/>
              <a:t>: </a:t>
            </a:r>
            <a:r>
              <a:rPr b="1" lang="en-GB" sz="900"/>
              <a:t>Higher values penalise the model for repetition and reward variety. </a:t>
            </a:r>
            <a:r>
              <a:rPr lang="en-GB" sz="900"/>
              <a:t>Between -2 and 2.</a:t>
            </a:r>
            <a:endParaRPr sz="900"/>
          </a:p>
          <a:p>
            <a:pPr indent="0" lvl="0" marL="0" rtl="0" algn="l">
              <a:spcBef>
                <a:spcPts val="1000"/>
              </a:spcBef>
              <a:spcAft>
                <a:spcPts val="1000"/>
              </a:spcAft>
              <a:buNone/>
            </a:pPr>
            <a:r>
              <a:rPr b="1" lang="en-GB" sz="900"/>
              <a:t>Presence Penalty (default 0): Higher values promote creativity by penalising the model when it uses predefined token</a:t>
            </a:r>
            <a:r>
              <a:rPr lang="en-GB" sz="900"/>
              <a:t>s. Between -2 and 2.</a:t>
            </a:r>
            <a:endParaRPr sz="900"/>
          </a:p>
        </p:txBody>
      </p:sp>
      <p:sp>
        <p:nvSpPr>
          <p:cNvPr id="737" name="Google Shape;737;p65"/>
          <p:cNvSpPr txBox="1"/>
          <p:nvPr/>
        </p:nvSpPr>
        <p:spPr>
          <a:xfrm>
            <a:off x="8109625" y="4599800"/>
            <a:ext cx="650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4"/>
              </a:rPr>
              <a:t>Source</a:t>
            </a:r>
            <a:endParaRPr sz="1200"/>
          </a:p>
        </p:txBody>
      </p:sp>
      <p:sp>
        <p:nvSpPr>
          <p:cNvPr id="738" name="Google Shape;738;p65"/>
          <p:cNvSpPr txBox="1"/>
          <p:nvPr/>
        </p:nvSpPr>
        <p:spPr>
          <a:xfrm>
            <a:off x="445875" y="4599800"/>
            <a:ext cx="77538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GB" sz="900">
                <a:solidFill>
                  <a:schemeClr val="accent1"/>
                </a:solidFill>
                <a:latin typeface="Lato"/>
                <a:ea typeface="Lato"/>
                <a:cs typeface="Lato"/>
                <a:sym typeface="Lato"/>
              </a:rPr>
              <a:t>*Top-p or  nucleus sampling, where the model considers the results of the tokens with </a:t>
            </a:r>
            <a:r>
              <a:rPr lang="en-GB" sz="900">
                <a:solidFill>
                  <a:schemeClr val="accent1"/>
                </a:solidFill>
                <a:highlight>
                  <a:schemeClr val="lt1"/>
                </a:highlight>
                <a:latin typeface="Lato"/>
                <a:ea typeface="Lato"/>
                <a:cs typeface="Lato"/>
                <a:sym typeface="Lato"/>
              </a:rPr>
              <a:t>top_p probability mass.</a:t>
            </a:r>
            <a:r>
              <a:rPr lang="en-GB" sz="900">
                <a:solidFill>
                  <a:schemeClr val="accent1"/>
                </a:solidFill>
                <a:latin typeface="Lato"/>
                <a:ea typeface="Lato"/>
                <a:cs typeface="Lato"/>
                <a:sym typeface="Lato"/>
              </a:rPr>
              <a:t> So 0.1 means only the tokens comprising the top 10% probability mass are considered. </a:t>
            </a:r>
            <a:br>
              <a:rPr lang="en-GB" sz="1050">
                <a:solidFill>
                  <a:srgbClr val="6E6E80"/>
                </a:solidFill>
              </a:rPr>
            </a:br>
            <a:endParaRPr/>
          </a:p>
        </p:txBody>
      </p:sp>
      <p:sp>
        <p:nvSpPr>
          <p:cNvPr id="739" name="Google Shape;739;p65"/>
          <p:cNvSpPr txBox="1"/>
          <p:nvPr/>
        </p:nvSpPr>
        <p:spPr>
          <a:xfrm>
            <a:off x="493700" y="276500"/>
            <a:ext cx="56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Using Completion Endpoint (for older models)</a:t>
            </a:r>
            <a:endParaRPr>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6"/>
          <p:cNvSpPr txBox="1"/>
          <p:nvPr/>
        </p:nvSpPr>
        <p:spPr>
          <a:xfrm>
            <a:off x="475800" y="652850"/>
            <a:ext cx="56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Using </a:t>
            </a:r>
            <a:r>
              <a:rPr lang="en-GB">
                <a:highlight>
                  <a:srgbClr val="FFF2CC"/>
                </a:highlight>
                <a:latin typeface="Lato"/>
                <a:ea typeface="Lato"/>
                <a:cs typeface="Lato"/>
                <a:sym typeface="Lato"/>
              </a:rPr>
              <a:t>Chat Completion</a:t>
            </a:r>
            <a:r>
              <a:rPr lang="en-GB">
                <a:latin typeface="Lato"/>
                <a:ea typeface="Lato"/>
                <a:cs typeface="Lato"/>
                <a:sym typeface="Lato"/>
              </a:rPr>
              <a:t> Endpoint (for </a:t>
            </a:r>
            <a:r>
              <a:rPr lang="en-GB">
                <a:highlight>
                  <a:srgbClr val="FFF2CC"/>
                </a:highlight>
                <a:latin typeface="Lato"/>
                <a:ea typeface="Lato"/>
                <a:cs typeface="Lato"/>
                <a:sym typeface="Lato"/>
              </a:rPr>
              <a:t>newer</a:t>
            </a:r>
            <a:r>
              <a:rPr lang="en-GB">
                <a:latin typeface="Lato"/>
                <a:ea typeface="Lato"/>
                <a:cs typeface="Lato"/>
                <a:sym typeface="Lato"/>
              </a:rPr>
              <a:t> models)</a:t>
            </a:r>
            <a:endParaRPr>
              <a:latin typeface="Lato"/>
              <a:ea typeface="Lato"/>
              <a:cs typeface="Lato"/>
              <a:sym typeface="Lato"/>
            </a:endParaRPr>
          </a:p>
        </p:txBody>
      </p:sp>
      <p:sp>
        <p:nvSpPr>
          <p:cNvPr id="745" name="Google Shape;745;p66"/>
          <p:cNvSpPr txBox="1"/>
          <p:nvPr>
            <p:ph type="title"/>
          </p:nvPr>
        </p:nvSpPr>
        <p:spPr>
          <a:xfrm>
            <a:off x="2897950" y="2048325"/>
            <a:ext cx="2665200" cy="17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Hands-on Demo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Embedding</a:t>
            </a:r>
            <a:endParaRPr/>
          </a:p>
          <a:p>
            <a:pPr indent="0" lvl="0" marL="0" rtl="0" algn="l">
              <a:spcBef>
                <a:spcPts val="0"/>
              </a:spcBef>
              <a:spcAft>
                <a:spcPts val="0"/>
              </a:spcAft>
              <a:buNone/>
            </a:pPr>
            <a:r>
              <a:t/>
            </a:r>
            <a:endParaRPr/>
          </a:p>
        </p:txBody>
      </p:sp>
      <p:sp>
        <p:nvSpPr>
          <p:cNvPr id="211" name="Google Shape;211;p25"/>
          <p:cNvSpPr txBox="1"/>
          <p:nvPr>
            <p:ph idx="1" type="body"/>
          </p:nvPr>
        </p:nvSpPr>
        <p:spPr>
          <a:xfrm>
            <a:off x="1095775" y="1812850"/>
            <a:ext cx="4665600" cy="6492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n-GB" sz="1100"/>
              <a:t>Simple Example of Word Embeddings: One-hot Encoding</a:t>
            </a:r>
            <a:endParaRPr b="1" sz="1100"/>
          </a:p>
          <a:p>
            <a:pPr indent="0" lvl="0" marL="0" rtl="0" algn="l">
              <a:spcBef>
                <a:spcPts val="1500"/>
              </a:spcBef>
              <a:spcAft>
                <a:spcPts val="0"/>
              </a:spcAft>
              <a:buNone/>
            </a:pPr>
            <a:r>
              <a:t/>
            </a:r>
            <a:endParaRPr sz="600"/>
          </a:p>
          <a:p>
            <a:pPr indent="0" lvl="0" marL="0" rtl="0" algn="l">
              <a:spcBef>
                <a:spcPts val="1500"/>
              </a:spcBef>
              <a:spcAft>
                <a:spcPts val="1600"/>
              </a:spcAft>
              <a:buNone/>
            </a:pPr>
            <a:r>
              <a:t/>
            </a:r>
            <a:endParaRPr sz="600"/>
          </a:p>
        </p:txBody>
      </p:sp>
      <p:pic>
        <p:nvPicPr>
          <p:cNvPr id="212" name="Google Shape;212;p25"/>
          <p:cNvPicPr preferRelativeResize="0"/>
          <p:nvPr/>
        </p:nvPicPr>
        <p:blipFill>
          <a:blip r:embed="rId3">
            <a:alphaModFix/>
          </a:blip>
          <a:stretch>
            <a:fillRect/>
          </a:stretch>
        </p:blipFill>
        <p:spPr>
          <a:xfrm>
            <a:off x="121213" y="2503050"/>
            <a:ext cx="5289325" cy="1900850"/>
          </a:xfrm>
          <a:prstGeom prst="rect">
            <a:avLst/>
          </a:prstGeom>
          <a:noFill/>
          <a:ln>
            <a:noFill/>
          </a:ln>
        </p:spPr>
      </p:pic>
      <p:sp>
        <p:nvSpPr>
          <p:cNvPr id="213" name="Google Shape;213;p25"/>
          <p:cNvSpPr txBox="1"/>
          <p:nvPr/>
        </p:nvSpPr>
        <p:spPr>
          <a:xfrm>
            <a:off x="5965450" y="1936575"/>
            <a:ext cx="29109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lang="en-GB" sz="1200">
                <a:solidFill>
                  <a:schemeClr val="accent1"/>
                </a:solidFill>
                <a:latin typeface="Lato"/>
                <a:ea typeface="Lato"/>
                <a:cs typeface="Lato"/>
                <a:sym typeface="Lato"/>
              </a:rPr>
              <a:t>Embedding r</a:t>
            </a:r>
            <a:r>
              <a:rPr lang="en-GB" sz="1200">
                <a:solidFill>
                  <a:schemeClr val="accent1"/>
                </a:solidFill>
                <a:latin typeface="Lato"/>
                <a:ea typeface="Lato"/>
                <a:cs typeface="Lato"/>
                <a:sym typeface="Lato"/>
              </a:rPr>
              <a:t>efers</a:t>
            </a:r>
            <a:r>
              <a:rPr lang="en-GB" sz="1200">
                <a:solidFill>
                  <a:schemeClr val="accent1"/>
                </a:solidFill>
                <a:latin typeface="Lato"/>
                <a:ea typeface="Lato"/>
                <a:cs typeface="Lato"/>
                <a:sym typeface="Lato"/>
              </a:rPr>
              <a:t> to the </a:t>
            </a:r>
            <a:r>
              <a:rPr lang="en-GB" sz="1200">
                <a:solidFill>
                  <a:schemeClr val="accent1"/>
                </a:solidFill>
                <a:highlight>
                  <a:srgbClr val="FFF2CC"/>
                </a:highlight>
                <a:latin typeface="Lato"/>
                <a:ea typeface="Lato"/>
                <a:cs typeface="Lato"/>
                <a:sym typeface="Lato"/>
              </a:rPr>
              <a:t>representatio</a:t>
            </a:r>
            <a:r>
              <a:rPr lang="en-GB" sz="1200">
                <a:solidFill>
                  <a:schemeClr val="accent1"/>
                </a:solidFill>
                <a:highlight>
                  <a:srgbClr val="FFF2CC"/>
                </a:highlight>
                <a:latin typeface="Lato"/>
                <a:ea typeface="Lato"/>
                <a:cs typeface="Lato"/>
                <a:sym typeface="Lato"/>
              </a:rPr>
              <a:t>n of </a:t>
            </a:r>
            <a:r>
              <a:rPr b="1" lang="en-GB" sz="1200">
                <a:solidFill>
                  <a:schemeClr val="accent1"/>
                </a:solidFill>
                <a:highlight>
                  <a:srgbClr val="FFF2CC"/>
                </a:highlight>
                <a:latin typeface="Lato"/>
                <a:ea typeface="Lato"/>
                <a:cs typeface="Lato"/>
                <a:sym typeface="Lato"/>
              </a:rPr>
              <a:t>words</a:t>
            </a:r>
            <a:r>
              <a:rPr lang="en-GB" sz="1200">
                <a:solidFill>
                  <a:schemeClr val="accent1"/>
                </a:solidFill>
                <a:highlight>
                  <a:srgbClr val="FFF2CC"/>
                </a:highlight>
                <a:latin typeface="Lato"/>
                <a:ea typeface="Lato"/>
                <a:cs typeface="Lato"/>
                <a:sym typeface="Lato"/>
              </a:rPr>
              <a:t> or text in a </a:t>
            </a:r>
            <a:r>
              <a:rPr b="1" lang="en-GB" sz="1200">
                <a:solidFill>
                  <a:schemeClr val="accent1"/>
                </a:solidFill>
                <a:highlight>
                  <a:srgbClr val="FFF2CC"/>
                </a:highlight>
                <a:latin typeface="Lato"/>
                <a:ea typeface="Lato"/>
                <a:cs typeface="Lato"/>
                <a:sym typeface="Lato"/>
              </a:rPr>
              <a:t>numerical form</a:t>
            </a:r>
            <a:r>
              <a:rPr lang="en-GB" sz="1200">
                <a:solidFill>
                  <a:schemeClr val="accent1"/>
                </a:solidFill>
                <a:latin typeface="Lato"/>
                <a:ea typeface="Lato"/>
                <a:cs typeface="Lato"/>
                <a:sym typeface="Lato"/>
              </a:rPr>
              <a:t> to capture </a:t>
            </a:r>
            <a:r>
              <a:rPr lang="en-GB" sz="1200">
                <a:solidFill>
                  <a:schemeClr val="accent1"/>
                </a:solidFill>
                <a:highlight>
                  <a:srgbClr val="FFF2CC"/>
                </a:highlight>
                <a:latin typeface="Lato"/>
                <a:ea typeface="Lato"/>
                <a:cs typeface="Lato"/>
                <a:sym typeface="Lato"/>
              </a:rPr>
              <a:t>contextual and  semantic relationship</a:t>
            </a:r>
            <a:r>
              <a:rPr lang="en-GB" sz="1200">
                <a:solidFill>
                  <a:schemeClr val="accent1"/>
                </a:solidFill>
                <a:latin typeface="Lato"/>
                <a:ea typeface="Lato"/>
                <a:cs typeface="Lato"/>
                <a:sym typeface="Lato"/>
              </a:rPr>
              <a:t>s.</a:t>
            </a:r>
            <a:br>
              <a:rPr lang="en-GB" sz="1200">
                <a:solidFill>
                  <a:schemeClr val="accent1"/>
                </a:solidFill>
                <a:latin typeface="Lato"/>
                <a:ea typeface="Lato"/>
                <a:cs typeface="Lato"/>
                <a:sym typeface="Lato"/>
              </a:rPr>
            </a:br>
            <a:br>
              <a:rPr lang="en-GB" sz="1200">
                <a:solidFill>
                  <a:schemeClr val="accent1"/>
                </a:solidFill>
                <a:latin typeface="Lato"/>
                <a:ea typeface="Lato"/>
                <a:cs typeface="Lato"/>
                <a:sym typeface="Lato"/>
              </a:rPr>
            </a:br>
            <a:r>
              <a:rPr lang="en-GB" sz="1200">
                <a:solidFill>
                  <a:schemeClr val="accent1"/>
                </a:solidFill>
                <a:latin typeface="Lato"/>
                <a:ea typeface="Lato"/>
                <a:cs typeface="Lato"/>
                <a:sym typeface="Lato"/>
              </a:rPr>
              <a:t>Words with </a:t>
            </a:r>
            <a:r>
              <a:rPr lang="en-GB" sz="1200">
                <a:solidFill>
                  <a:schemeClr val="accent1"/>
                </a:solidFill>
                <a:highlight>
                  <a:srgbClr val="FFF2CC"/>
                </a:highlight>
                <a:latin typeface="Lato"/>
                <a:ea typeface="Lato"/>
                <a:cs typeface="Lato"/>
                <a:sym typeface="Lato"/>
              </a:rPr>
              <a:t>similar meanings or </a:t>
            </a:r>
            <a:r>
              <a:rPr b="1" lang="en-GB" sz="1200">
                <a:solidFill>
                  <a:schemeClr val="accent1"/>
                </a:solidFill>
                <a:highlight>
                  <a:srgbClr val="FFF2CC"/>
                </a:highlight>
                <a:latin typeface="Lato"/>
                <a:ea typeface="Lato"/>
                <a:cs typeface="Lato"/>
                <a:sym typeface="Lato"/>
              </a:rPr>
              <a:t>co-occurrence</a:t>
            </a:r>
            <a:r>
              <a:rPr lang="en-GB" sz="1200">
                <a:solidFill>
                  <a:schemeClr val="accent1"/>
                </a:solidFill>
                <a:latin typeface="Lato"/>
                <a:ea typeface="Lato"/>
                <a:cs typeface="Lato"/>
                <a:sym typeface="Lato"/>
              </a:rPr>
              <a:t>* patterns in the training data are </a:t>
            </a:r>
            <a:r>
              <a:rPr lang="en-GB" sz="1200">
                <a:solidFill>
                  <a:schemeClr val="accent1"/>
                </a:solidFill>
                <a:highlight>
                  <a:srgbClr val="FFF2CC"/>
                </a:highlight>
                <a:latin typeface="Lato"/>
                <a:ea typeface="Lato"/>
                <a:cs typeface="Lato"/>
                <a:sym typeface="Lato"/>
              </a:rPr>
              <a:t>closer</a:t>
            </a:r>
            <a:r>
              <a:rPr lang="en-GB" sz="1200">
                <a:solidFill>
                  <a:schemeClr val="accent1"/>
                </a:solidFill>
                <a:latin typeface="Lato"/>
                <a:ea typeface="Lato"/>
                <a:cs typeface="Lato"/>
                <a:sym typeface="Lato"/>
              </a:rPr>
              <a:t> together in the embedding space. </a:t>
            </a:r>
            <a:endParaRPr sz="1200">
              <a:solidFill>
                <a:schemeClr val="accent1"/>
              </a:solidFill>
              <a:latin typeface="Lato"/>
              <a:ea typeface="Lato"/>
              <a:cs typeface="Lato"/>
              <a:sym typeface="Lato"/>
            </a:endParaRPr>
          </a:p>
        </p:txBody>
      </p:sp>
      <p:sp>
        <p:nvSpPr>
          <p:cNvPr id="214" name="Google Shape;214;p25"/>
          <p:cNvSpPr txBox="1"/>
          <p:nvPr/>
        </p:nvSpPr>
        <p:spPr>
          <a:xfrm>
            <a:off x="6069825" y="4307400"/>
            <a:ext cx="291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accent1"/>
                </a:solidFill>
                <a:latin typeface="Lato"/>
                <a:ea typeface="Lato"/>
                <a:cs typeface="Lato"/>
                <a:sym typeface="Lato"/>
              </a:rPr>
              <a:t>*</a:t>
            </a:r>
            <a:r>
              <a:rPr lang="en-GB" sz="1000">
                <a:solidFill>
                  <a:schemeClr val="accent1"/>
                </a:solidFill>
                <a:latin typeface="Lato"/>
                <a:ea typeface="Lato"/>
                <a:cs typeface="Lato"/>
                <a:sym typeface="Lato"/>
              </a:rPr>
              <a:t>Co-occurrence in NLP refers to the observation of words or tokens appearing together in a given context or dataset</a:t>
            </a:r>
            <a:endParaRPr sz="1200"/>
          </a:p>
        </p:txBody>
      </p:sp>
      <p:sp>
        <p:nvSpPr>
          <p:cNvPr id="215" name="Google Shape;215;p25"/>
          <p:cNvSpPr txBox="1"/>
          <p:nvPr/>
        </p:nvSpPr>
        <p:spPr>
          <a:xfrm>
            <a:off x="121225" y="4219550"/>
            <a:ext cx="66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4"/>
              </a:rPr>
              <a:t>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nvSpPr>
        <p:spPr>
          <a:xfrm>
            <a:off x="8046925" y="4708525"/>
            <a:ext cx="726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3"/>
              </a:rPr>
              <a:t>Source</a:t>
            </a:r>
            <a:endParaRPr/>
          </a:p>
        </p:txBody>
      </p:sp>
      <p:pic>
        <p:nvPicPr>
          <p:cNvPr id="221" name="Google Shape;221;p26"/>
          <p:cNvPicPr preferRelativeResize="0"/>
          <p:nvPr/>
        </p:nvPicPr>
        <p:blipFill>
          <a:blip r:embed="rId4">
            <a:alphaModFix/>
          </a:blip>
          <a:stretch>
            <a:fillRect/>
          </a:stretch>
        </p:blipFill>
        <p:spPr>
          <a:xfrm>
            <a:off x="1564125" y="479425"/>
            <a:ext cx="5861198" cy="4376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Positional</a:t>
            </a:r>
            <a:r>
              <a:rPr lang="en-GB"/>
              <a:t> Encoding</a:t>
            </a:r>
            <a:endParaRPr/>
          </a:p>
          <a:p>
            <a:pPr indent="0" lvl="0" marL="0" rtl="0" algn="l">
              <a:spcBef>
                <a:spcPts val="0"/>
              </a:spcBef>
              <a:spcAft>
                <a:spcPts val="0"/>
              </a:spcAft>
              <a:buNone/>
            </a:pPr>
            <a:r>
              <a:t/>
            </a:r>
            <a:endParaRPr/>
          </a:p>
        </p:txBody>
      </p:sp>
      <p:sp>
        <p:nvSpPr>
          <p:cNvPr id="227" name="Google Shape;227;p27"/>
          <p:cNvSpPr txBox="1"/>
          <p:nvPr>
            <p:ph idx="1" type="body"/>
          </p:nvPr>
        </p:nvSpPr>
        <p:spPr>
          <a:xfrm>
            <a:off x="1171100" y="2330850"/>
            <a:ext cx="4665600" cy="6492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n-GB" sz="1100"/>
              <a:t>…</a:t>
            </a:r>
            <a:endParaRPr b="1" sz="1100"/>
          </a:p>
          <a:p>
            <a:pPr indent="0" lvl="0" marL="0" rtl="0" algn="l">
              <a:spcBef>
                <a:spcPts val="1500"/>
              </a:spcBef>
              <a:spcAft>
                <a:spcPts val="0"/>
              </a:spcAft>
              <a:buNone/>
            </a:pPr>
            <a:r>
              <a:t/>
            </a:r>
            <a:endParaRPr sz="600"/>
          </a:p>
          <a:p>
            <a:pPr indent="0" lvl="0" marL="0" rtl="0" algn="l">
              <a:spcBef>
                <a:spcPts val="1500"/>
              </a:spcBef>
              <a:spcAft>
                <a:spcPts val="1600"/>
              </a:spcAft>
              <a:buNone/>
            </a:pPr>
            <a:r>
              <a:t/>
            </a:r>
            <a:endParaRPr sz="600"/>
          </a:p>
        </p:txBody>
      </p:sp>
      <p:sp>
        <p:nvSpPr>
          <p:cNvPr id="228" name="Google Shape;228;p27"/>
          <p:cNvSpPr txBox="1"/>
          <p:nvPr/>
        </p:nvSpPr>
        <p:spPr>
          <a:xfrm>
            <a:off x="5967525" y="2420750"/>
            <a:ext cx="2910900" cy="226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GB" sz="1200">
                <a:solidFill>
                  <a:schemeClr val="accent1"/>
                </a:solidFill>
                <a:latin typeface="Lato"/>
                <a:ea typeface="Lato"/>
                <a:cs typeface="Lato"/>
                <a:sym typeface="Lato"/>
              </a:rPr>
              <a:t>Positional encoding is used to </a:t>
            </a:r>
            <a:r>
              <a:rPr lang="en-GB" sz="1200">
                <a:solidFill>
                  <a:schemeClr val="accent1"/>
                </a:solidFill>
                <a:highlight>
                  <a:srgbClr val="FFF2CC"/>
                </a:highlight>
                <a:latin typeface="Lato"/>
                <a:ea typeface="Lato"/>
                <a:cs typeface="Lato"/>
                <a:sym typeface="Lato"/>
              </a:rPr>
              <a:t>incorporate the </a:t>
            </a:r>
            <a:r>
              <a:rPr b="1" lang="en-GB" sz="1200">
                <a:solidFill>
                  <a:schemeClr val="accent1"/>
                </a:solidFill>
                <a:highlight>
                  <a:srgbClr val="FFF2CC"/>
                </a:highlight>
                <a:latin typeface="Lato"/>
                <a:ea typeface="Lato"/>
                <a:cs typeface="Lato"/>
                <a:sym typeface="Lato"/>
              </a:rPr>
              <a:t>sequential order</a:t>
            </a:r>
            <a:r>
              <a:rPr lang="en-GB" sz="1200">
                <a:solidFill>
                  <a:schemeClr val="accent1"/>
                </a:solidFill>
                <a:latin typeface="Lato"/>
                <a:ea typeface="Lato"/>
                <a:cs typeface="Lato"/>
                <a:sym typeface="Lato"/>
              </a:rPr>
              <a:t> or position of tokens within a sequence into the representation. </a:t>
            </a:r>
            <a:endParaRPr sz="1200">
              <a:solidFill>
                <a:schemeClr val="accent1"/>
              </a:solidFill>
              <a:latin typeface="Lato"/>
              <a:ea typeface="Lato"/>
              <a:cs typeface="Lato"/>
              <a:sym typeface="Lato"/>
            </a:endParaRPr>
          </a:p>
          <a:p>
            <a:pPr indent="0" lvl="0" marL="0" rtl="0" algn="l">
              <a:lnSpc>
                <a:spcPct val="115000"/>
              </a:lnSpc>
              <a:spcBef>
                <a:spcPts val="1500"/>
              </a:spcBef>
              <a:spcAft>
                <a:spcPts val="1500"/>
              </a:spcAft>
              <a:buNone/>
            </a:pPr>
            <a:r>
              <a:rPr lang="en-GB" sz="1200">
                <a:solidFill>
                  <a:schemeClr val="accent1"/>
                </a:solidFill>
                <a:latin typeface="Lato"/>
                <a:ea typeface="Lato"/>
                <a:cs typeface="Lato"/>
                <a:sym typeface="Lato"/>
              </a:rPr>
              <a:t>It adds </a:t>
            </a:r>
            <a:r>
              <a:rPr b="1" lang="en-GB" sz="1200">
                <a:solidFill>
                  <a:schemeClr val="accent1"/>
                </a:solidFill>
                <a:highlight>
                  <a:srgbClr val="FFF2CC"/>
                </a:highlight>
                <a:latin typeface="Lato"/>
                <a:ea typeface="Lato"/>
                <a:cs typeface="Lato"/>
                <a:sym typeface="Lato"/>
              </a:rPr>
              <a:t>positional informatio</a:t>
            </a:r>
            <a:r>
              <a:rPr b="1" lang="en-GB" sz="1200">
                <a:solidFill>
                  <a:schemeClr val="accent1"/>
                </a:solidFill>
                <a:latin typeface="Lato"/>
                <a:ea typeface="Lato"/>
                <a:cs typeface="Lato"/>
                <a:sym typeface="Lato"/>
              </a:rPr>
              <a:t>n</a:t>
            </a:r>
            <a:r>
              <a:rPr lang="en-GB" sz="1200">
                <a:solidFill>
                  <a:schemeClr val="accent1"/>
                </a:solidFill>
                <a:latin typeface="Lato"/>
                <a:ea typeface="Lato"/>
                <a:cs typeface="Lato"/>
                <a:sym typeface="Lato"/>
              </a:rPr>
              <a:t> to the tokens, allowing the model to capture the </a:t>
            </a:r>
            <a:r>
              <a:rPr b="1" lang="en-GB" sz="1200">
                <a:solidFill>
                  <a:schemeClr val="accent1"/>
                </a:solidFill>
                <a:highlight>
                  <a:srgbClr val="FFF2CC"/>
                </a:highlight>
                <a:latin typeface="Lato"/>
                <a:ea typeface="Lato"/>
                <a:cs typeface="Lato"/>
                <a:sym typeface="Lato"/>
              </a:rPr>
              <a:t>sequential dependencies</a:t>
            </a:r>
            <a:r>
              <a:rPr lang="en-GB" sz="1200">
                <a:solidFill>
                  <a:schemeClr val="accent1"/>
                </a:solidFill>
                <a:highlight>
                  <a:srgbClr val="FFF2CC"/>
                </a:highlight>
                <a:latin typeface="Lato"/>
                <a:ea typeface="Lato"/>
                <a:cs typeface="Lato"/>
                <a:sym typeface="Lato"/>
              </a:rPr>
              <a:t> </a:t>
            </a:r>
            <a:r>
              <a:rPr lang="en-GB" sz="1200">
                <a:solidFill>
                  <a:schemeClr val="accent1"/>
                </a:solidFill>
                <a:latin typeface="Lato"/>
                <a:ea typeface="Lato"/>
                <a:cs typeface="Lato"/>
                <a:sym typeface="Lato"/>
              </a:rPr>
              <a:t>and preserve the order of the tokens during processing.</a:t>
            </a:r>
            <a:endParaRPr sz="1200">
              <a:solidFill>
                <a:schemeClr val="accent1"/>
              </a:solidFill>
              <a:latin typeface="Lato"/>
              <a:ea typeface="Lato"/>
              <a:cs typeface="Lato"/>
              <a:sym typeface="Lato"/>
            </a:endParaRPr>
          </a:p>
        </p:txBody>
      </p:sp>
      <p:pic>
        <p:nvPicPr>
          <p:cNvPr id="229" name="Google Shape;229;p27"/>
          <p:cNvPicPr preferRelativeResize="0"/>
          <p:nvPr/>
        </p:nvPicPr>
        <p:blipFill>
          <a:blip r:embed="rId3">
            <a:alphaModFix/>
          </a:blip>
          <a:stretch>
            <a:fillRect/>
          </a:stretch>
        </p:blipFill>
        <p:spPr>
          <a:xfrm>
            <a:off x="533725" y="2621975"/>
            <a:ext cx="4260516" cy="1858650"/>
          </a:xfrm>
          <a:prstGeom prst="rect">
            <a:avLst/>
          </a:prstGeom>
          <a:noFill/>
          <a:ln>
            <a:noFill/>
          </a:ln>
        </p:spPr>
      </p:pic>
      <p:pic>
        <p:nvPicPr>
          <p:cNvPr id="230" name="Google Shape;230;p27"/>
          <p:cNvPicPr preferRelativeResize="0"/>
          <p:nvPr/>
        </p:nvPicPr>
        <p:blipFill rotWithShape="1">
          <a:blip r:embed="rId4">
            <a:alphaModFix/>
          </a:blip>
          <a:srcRect b="-33690" l="-164950" r="164949" t="33690"/>
          <a:stretch/>
        </p:blipFill>
        <p:spPr>
          <a:xfrm>
            <a:off x="1647825" y="647700"/>
            <a:ext cx="2821575" cy="1904350"/>
          </a:xfrm>
          <a:prstGeom prst="rect">
            <a:avLst/>
          </a:prstGeom>
          <a:noFill/>
          <a:ln>
            <a:noFill/>
          </a:ln>
        </p:spPr>
      </p:pic>
      <p:pic>
        <p:nvPicPr>
          <p:cNvPr id="231" name="Google Shape;231;p27"/>
          <p:cNvPicPr preferRelativeResize="0"/>
          <p:nvPr/>
        </p:nvPicPr>
        <p:blipFill>
          <a:blip r:embed="rId4">
            <a:alphaModFix/>
          </a:blip>
          <a:stretch>
            <a:fillRect/>
          </a:stretch>
        </p:blipFill>
        <p:spPr>
          <a:xfrm>
            <a:off x="6485600" y="326225"/>
            <a:ext cx="2179925" cy="1471275"/>
          </a:xfrm>
          <a:prstGeom prst="rect">
            <a:avLst/>
          </a:prstGeom>
          <a:noFill/>
          <a:ln>
            <a:noFill/>
          </a:ln>
        </p:spPr>
      </p:pic>
      <p:sp>
        <p:nvSpPr>
          <p:cNvPr id="232" name="Google Shape;232;p27"/>
          <p:cNvSpPr txBox="1"/>
          <p:nvPr/>
        </p:nvSpPr>
        <p:spPr>
          <a:xfrm>
            <a:off x="8482500" y="1853850"/>
            <a:ext cx="66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5"/>
              </a:rPr>
              <a:t>Source</a:t>
            </a:r>
            <a:endParaRPr/>
          </a:p>
        </p:txBody>
      </p:sp>
      <p:sp>
        <p:nvSpPr>
          <p:cNvPr id="233" name="Google Shape;233;p27"/>
          <p:cNvSpPr txBox="1"/>
          <p:nvPr/>
        </p:nvSpPr>
        <p:spPr>
          <a:xfrm>
            <a:off x="509600" y="4681850"/>
            <a:ext cx="66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6"/>
              </a:rPr>
              <a:t>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Large Language Models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Generative AI</a:t>
            </a:r>
            <a:endParaRPr/>
          </a:p>
        </p:txBody>
      </p:sp>
      <p:sp>
        <p:nvSpPr>
          <p:cNvPr id="244" name="Google Shape;244;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Generative AI is a subset of traditional machine learning where models learn to generate content, such as text, images, or even music, by analyzing massive datasets of human-generated content.</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2E364C"/>
      </a:dk1>
      <a:lt1>
        <a:srgbClr val="FFFFFF"/>
      </a:lt1>
      <a:dk2>
        <a:srgbClr val="1A1A1A"/>
      </a:dk2>
      <a:lt2>
        <a:srgbClr val="E9EDEE"/>
      </a:lt2>
      <a:accent1>
        <a:srgbClr val="595959"/>
      </a:accent1>
      <a:accent2>
        <a:srgbClr val="6AA4C8"/>
      </a:accent2>
      <a:accent3>
        <a:srgbClr val="2CC4FA"/>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